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73" r:id="rId4"/>
    <p:sldId id="313" r:id="rId5"/>
    <p:sldId id="314" r:id="rId6"/>
    <p:sldId id="265" r:id="rId7"/>
    <p:sldId id="266" r:id="rId8"/>
    <p:sldId id="279" r:id="rId9"/>
    <p:sldId id="268" r:id="rId10"/>
    <p:sldId id="285" r:id="rId11"/>
    <p:sldId id="263" r:id="rId12"/>
    <p:sldId id="306" r:id="rId13"/>
    <p:sldId id="278" r:id="rId14"/>
    <p:sldId id="280" r:id="rId15"/>
    <p:sldId id="316" r:id="rId16"/>
    <p:sldId id="317" r:id="rId17"/>
    <p:sldId id="310" r:id="rId18"/>
    <p:sldId id="315" r:id="rId19"/>
    <p:sldId id="309" r:id="rId20"/>
    <p:sldId id="307" r:id="rId21"/>
    <p:sldId id="305" r:id="rId22"/>
    <p:sldId id="292" r:id="rId23"/>
    <p:sldId id="293" r:id="rId24"/>
    <p:sldId id="294" r:id="rId25"/>
    <p:sldId id="304" r:id="rId26"/>
    <p:sldId id="286" r:id="rId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C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040A7-3AD3-41F6-B913-C29195190087}" type="datetimeFigureOut"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E38D5-2BE7-4C83-90F4-EBE348800A1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29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36DDA-FFD6-4636-BA97-1A65D4C72060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997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65147" y="2095971"/>
            <a:ext cx="806005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F1F1F"/>
                </a:solidFill>
                <a:latin typeface="Calibri"/>
                <a:cs typeface="Calibri"/>
              </a:defRPr>
            </a:lvl1pPr>
          </a:lstStyle>
          <a:p>
            <a:r>
              <a:rPr lang="fi-FI"/>
              <a:t>Muokkaa ots. perustyyl. napsautt.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F1F1F"/>
                </a:solidFill>
                <a:latin typeface="Arial"/>
                <a:cs typeface="Arial"/>
              </a:defRPr>
            </a:lvl1pPr>
          </a:lstStyle>
          <a:p>
            <a:r>
              <a:rPr lang="fi-FI"/>
              <a:t>Muokkaa alaotsikon perustyyliä napsautt.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F1F1F"/>
                </a:solidFill>
                <a:latin typeface="Calibri"/>
                <a:cs typeface="Calibri"/>
              </a:defRPr>
            </a:lvl1pPr>
          </a:lstStyle>
          <a:p>
            <a:r>
              <a:rPr lang="fi-FI"/>
              <a:t>Muokkaa ots. perustyyl. napsautt.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1F1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F1F1F"/>
                </a:solidFill>
                <a:latin typeface="Calibri"/>
                <a:cs typeface="Calibri"/>
              </a:defRPr>
            </a:lvl1pPr>
          </a:lstStyle>
          <a:p>
            <a:r>
              <a:rPr lang="fi-FI"/>
              <a:t>Muokkaa ots. perustyyl. napsautt.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Vain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A8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F1F1F"/>
                </a:solidFill>
                <a:latin typeface="Calibri"/>
                <a:cs typeface="Calibri"/>
              </a:defRPr>
            </a:lvl1pPr>
          </a:lstStyle>
          <a:p>
            <a:r>
              <a:rPr lang="fi-FI"/>
              <a:t>Muokkaa ots. perustyyl. napsautt.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92B1E-B3B3-47B0-B126-00AE2934C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24037"/>
          </a:xfrm>
        </p:spPr>
        <p:txBody>
          <a:bodyPr anchor="ctr" anchorCtr="0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C245244-C52A-4C32-BB3F-B63FF0B5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64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B95D9D1-D331-4DF5-97DF-3E2298F7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1075-14ED-446F-B4F2-5112A5E7A071}" type="datetime1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E1B81B4-1708-4BD7-8179-EC1AA480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1279" y="6356350"/>
            <a:ext cx="6106795" cy="365125"/>
          </a:xfrm>
        </p:spPr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622540F-FD39-4F96-A4FF-E43E021D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191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1">
    <p:bg>
      <p:bgPr>
        <a:solidFill>
          <a:srgbClr val="27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3B9C7D-5211-42CF-8988-06F8561B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1325563"/>
          </a:xfrm>
        </p:spPr>
        <p:txBody>
          <a:bodyPr anchor="ctr" anchorCtr="1"/>
          <a:lstStyle>
            <a:lvl1pPr>
              <a:defRPr>
                <a:solidFill>
                  <a:srgbClr val="F5F8FD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67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2">
    <p:bg>
      <p:bgPr>
        <a:solidFill>
          <a:srgbClr val="DA8B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3B9C7D-5211-42CF-8988-06F8561B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1325563"/>
          </a:xfrm>
        </p:spPr>
        <p:txBody>
          <a:bodyPr anchor="ctr" anchorCtr="1"/>
          <a:lstStyle>
            <a:lvl1pPr>
              <a:defRPr>
                <a:solidFill>
                  <a:srgbClr val="F5F8FD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329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3">
    <p:bg>
      <p:bgPr>
        <a:solidFill>
          <a:srgbClr val="F5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3B9C7D-5211-42CF-8988-06F8561B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1325563"/>
          </a:xfrm>
        </p:spPr>
        <p:txBody>
          <a:bodyPr anchor="ctr" anchorCtr="1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578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3251550-0E43-44E2-9F0D-F48FD5AD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1.10.2026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A75172-236A-4C70-A722-D5D6765F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874DAA0-4F61-4275-9310-20593BC4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97BCA5E-E6DB-4B4E-AA8C-43B298740C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2DBB954-F6BA-4975-B8B9-1BB39019E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3681" y="862964"/>
            <a:ext cx="5608320" cy="4979036"/>
          </a:xfrm>
          <a:solidFill>
            <a:srgbClr val="272E4F"/>
          </a:solidFill>
        </p:spPr>
        <p:txBody>
          <a:bodyPr lIns="396000" tIns="432000"/>
          <a:lstStyle>
            <a:lvl1pPr marL="0" indent="0">
              <a:buNone/>
              <a:defRPr sz="2400">
                <a:solidFill>
                  <a:srgbClr val="F5F8FD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16750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6529" y="270763"/>
            <a:ext cx="10938941" cy="1839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F1F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76501" y="2671063"/>
            <a:ext cx="6012815" cy="3267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F1F1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pipsa.vuorela@rautjarvi.fi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apahtumat.ekarjala.fi/fi-FI/topic/5db068ab3799da2f29ee4d1c?mode=event&amp;count=9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piia.holappa@rautjarvi.fi" TargetMode="External"/><Relationship Id="rId4" Type="http://schemas.openxmlformats.org/officeDocument/2006/relationships/hyperlink" Target="https://maaseutuverkosto.fi/verkostoidu/tapahtumat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anu.koistinen@rautjarvi.fi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autjarvi.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8F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9633" y="1418844"/>
            <a:ext cx="6772735" cy="40203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31916" y="5621449"/>
            <a:ext cx="2456815" cy="2997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pc="-10">
                <a:solidFill>
                  <a:srgbClr val="1F1F1F"/>
                </a:solidFill>
                <a:latin typeface="Calibri"/>
                <a:cs typeface="Calibri"/>
              </a:rPr>
              <a:t>Järjestöfoorumi 28.9.2026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A8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008" y="0"/>
            <a:ext cx="12042648" cy="9047092"/>
          </a:xfrm>
          <a:prstGeom prst="rect">
            <a:avLst/>
          </a:prstGeom>
        </p:spPr>
        <p:txBody>
          <a:bodyPr vert="horz" wrap="square" lIns="0" tIns="59690" rIns="0" bIns="0" rtlCol="0" anchor="t">
            <a:spAutoFit/>
          </a:bodyPr>
          <a:lstStyle/>
          <a:p>
            <a:pPr marL="13335" marR="1928495">
              <a:lnSpc>
                <a:spcPts val="3030"/>
              </a:lnSpc>
              <a:spcBef>
                <a:spcPts val="470"/>
              </a:spcBef>
            </a:pPr>
            <a:endParaRPr lang="fi-FI" sz="2000" spc="-25">
              <a:solidFill>
                <a:srgbClr val="F5F8FC"/>
              </a:solidFill>
              <a:latin typeface="Calibri"/>
              <a:cs typeface="Calibri"/>
            </a:endParaRPr>
          </a:p>
          <a:p>
            <a:pPr marL="13335" marR="1928495">
              <a:lnSpc>
                <a:spcPts val="3030"/>
              </a:lnSpc>
              <a:spcBef>
                <a:spcPts val="470"/>
              </a:spcBef>
            </a:pPr>
            <a:r>
              <a:rPr lang="fi-FI" sz="2000" spc="-25">
                <a:solidFill>
                  <a:srgbClr val="F5F8FC"/>
                </a:solidFill>
                <a:latin typeface="Calibri"/>
                <a:cs typeface="Calibri"/>
              </a:rPr>
              <a:t> JÄRJESTÖFOORUMIN OHJELMA 28.9.2026 KLO 17:30-</a:t>
            </a:r>
          </a:p>
          <a:p>
            <a:pPr marL="470535" marR="1928495" indent="-457200">
              <a:lnSpc>
                <a:spcPts val="3030"/>
              </a:lnSpc>
              <a:spcBef>
                <a:spcPts val="470"/>
              </a:spcBef>
              <a:buFont typeface="Wingdings" panose="05000000000000000000" pitchFamily="2" charset="2"/>
              <a:buChar char="q"/>
            </a:pP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 Kunnan myöntämien avustuksien päivittäminen / Hyvinvointisihteeri Milla Ahonpää, kulttuurikoordinaattori Ossi Välimäki</a:t>
            </a:r>
            <a:r>
              <a:rPr lang="fi-FI" sz="2000" spc="-55">
                <a:solidFill>
                  <a:srgbClr val="F5F8FC"/>
                </a:solidFill>
                <a:latin typeface="Calibri"/>
                <a:ea typeface="Calibri"/>
                <a:cs typeface="Calibri"/>
              </a:rPr>
              <a:t>, l</a:t>
            </a: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iikunnanohjaaja Marjut Rita</a:t>
            </a:r>
          </a:p>
          <a:p>
            <a:pPr marL="13335" marR="1928495">
              <a:lnSpc>
                <a:spcPts val="3030"/>
              </a:lnSpc>
              <a:spcBef>
                <a:spcPts val="470"/>
              </a:spcBef>
            </a:pP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-	-Keskustelua avustusten ehdotetuista perusteista</a:t>
            </a:r>
            <a:endParaRPr lang="fi-FI" sz="2000" spc="-25">
              <a:solidFill>
                <a:srgbClr val="F5F8FC"/>
              </a:solidFill>
              <a:latin typeface="Calibri"/>
              <a:cs typeface="Calibri"/>
            </a:endParaRPr>
          </a:p>
          <a:p>
            <a:pPr marL="470535" marR="1928495" indent="-457200">
              <a:lnSpc>
                <a:spcPts val="3030"/>
              </a:lnSpc>
              <a:spcBef>
                <a:spcPts val="470"/>
              </a:spcBef>
              <a:buFont typeface="Wingdings" panose="05000000000000000000" pitchFamily="2" charset="2"/>
              <a:buChar char="q"/>
            </a:pP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Ajankohtaista kunnasta ja Simpelejärven opistosta</a:t>
            </a:r>
            <a:endParaRPr lang="fi-FI" sz="2000" spc="-55">
              <a:solidFill>
                <a:srgbClr val="F5F8FC"/>
              </a:solidFill>
              <a:latin typeface="Calibri"/>
              <a:ea typeface="Calibri"/>
              <a:cs typeface="Calibri"/>
            </a:endParaRPr>
          </a:p>
          <a:p>
            <a:pPr marL="356235" marR="1928495" lvl="1" indent="-342900">
              <a:lnSpc>
                <a:spcPts val="3030"/>
              </a:lnSpc>
              <a:spcBef>
                <a:spcPts val="470"/>
              </a:spcBef>
              <a:buFontTx/>
              <a:buChar char="-"/>
            </a:pP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   Toimialat</a:t>
            </a:r>
          </a:p>
          <a:p>
            <a:pPr marL="13335" marR="1928495">
              <a:lnSpc>
                <a:spcPts val="3030"/>
              </a:lnSpc>
              <a:spcBef>
                <a:spcPts val="470"/>
              </a:spcBef>
            </a:pPr>
            <a:r>
              <a:rPr lang="fi-FI" sz="2000" spc="-55">
                <a:solidFill>
                  <a:srgbClr val="F5F8FC"/>
                </a:solidFill>
                <a:latin typeface="Calibri"/>
                <a:ea typeface="Calibri"/>
                <a:cs typeface="Calibri"/>
              </a:rPr>
              <a:t>-         Simpelejärven opiston kuulumiset</a:t>
            </a:r>
          </a:p>
          <a:p>
            <a:pPr marL="356235" marR="1928495" indent="-342900">
              <a:lnSpc>
                <a:spcPts val="3030"/>
              </a:lnSpc>
              <a:spcBef>
                <a:spcPts val="470"/>
              </a:spcBef>
              <a:buFontTx/>
              <a:buChar char="-"/>
            </a:pP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   Rautjärvi -palkinto</a:t>
            </a:r>
          </a:p>
          <a:p>
            <a:pPr marL="356235" marR="1928495" indent="-342900">
              <a:lnSpc>
                <a:spcPts val="3030"/>
              </a:lnSpc>
              <a:spcBef>
                <a:spcPts val="470"/>
              </a:spcBef>
              <a:buFontTx/>
              <a:buChar char="-"/>
            </a:pPr>
            <a:r>
              <a:rPr lang="fi-FI" sz="2000" spc="-55">
                <a:solidFill>
                  <a:srgbClr val="F5F8FC"/>
                </a:solidFill>
                <a:latin typeface="Calibri"/>
                <a:ea typeface="Calibri"/>
                <a:cs typeface="Calibri"/>
              </a:rPr>
              <a:t>   Tarmoa- alusta</a:t>
            </a:r>
          </a:p>
          <a:p>
            <a:pPr marL="12700">
              <a:lnSpc>
                <a:spcPts val="3025"/>
              </a:lnSpc>
            </a:pPr>
            <a:endParaRPr lang="fi-FI" sz="2000">
              <a:solidFill>
                <a:srgbClr val="F5F8FC"/>
              </a:solidFill>
              <a:latin typeface="Calibri"/>
              <a:cs typeface="Calibri"/>
            </a:endParaRPr>
          </a:p>
          <a:p>
            <a:pPr marL="355600" indent="-342900">
              <a:lnSpc>
                <a:spcPts val="3025"/>
              </a:lnSpc>
              <a:buFont typeface="Wingdings" panose="05000000000000000000" pitchFamily="2" charset="2"/>
              <a:buChar char="q"/>
            </a:pPr>
            <a:r>
              <a:rPr lang="fi-FI" sz="2000">
                <a:solidFill>
                  <a:srgbClr val="F5F8FC"/>
                </a:solidFill>
                <a:latin typeface="Calibri"/>
                <a:cs typeface="Calibri"/>
              </a:rPr>
              <a:t>   Muut</a:t>
            </a:r>
            <a:r>
              <a:rPr lang="fi-FI" sz="2000" spc="-75">
                <a:solidFill>
                  <a:srgbClr val="F5F8FC"/>
                </a:solidFill>
                <a:latin typeface="Calibri"/>
                <a:cs typeface="Calibri"/>
              </a:rPr>
              <a:t> </a:t>
            </a:r>
            <a:r>
              <a:rPr lang="fi-FI" sz="2000" spc="-20">
                <a:solidFill>
                  <a:srgbClr val="F5F8FC"/>
                </a:solidFill>
                <a:latin typeface="Calibri"/>
                <a:cs typeface="Calibri"/>
              </a:rPr>
              <a:t>ajankohtaiset</a:t>
            </a:r>
            <a:r>
              <a:rPr lang="fi-FI" sz="2000" spc="-95">
                <a:solidFill>
                  <a:srgbClr val="F5F8FC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F5F8FC"/>
                </a:solidFill>
                <a:latin typeface="Calibri"/>
                <a:cs typeface="Calibri"/>
              </a:rPr>
              <a:t>kuulumiset</a:t>
            </a:r>
            <a:r>
              <a:rPr lang="fi-FI" sz="2000" spc="-65">
                <a:solidFill>
                  <a:srgbClr val="F5F8FC"/>
                </a:solidFill>
                <a:latin typeface="Calibri"/>
                <a:cs typeface="Calibri"/>
              </a:rPr>
              <a:t> </a:t>
            </a:r>
            <a:r>
              <a:rPr lang="fi-FI" sz="2000" spc="-25">
                <a:solidFill>
                  <a:srgbClr val="F5F8FC"/>
                </a:solidFill>
                <a:latin typeface="Calibri"/>
                <a:cs typeface="Calibri"/>
              </a:rPr>
              <a:t>mm:</a:t>
            </a:r>
            <a:endParaRPr lang="fi-FI" sz="2000" spc="-25">
              <a:solidFill>
                <a:srgbClr val="F5F8FC"/>
              </a:solidFill>
              <a:latin typeface="Calibri"/>
              <a:ea typeface="Calibri"/>
              <a:cs typeface="Calibri"/>
            </a:endParaRPr>
          </a:p>
          <a:p>
            <a:pPr marL="12700" marR="6470650">
              <a:lnSpc>
                <a:spcPts val="3030"/>
              </a:lnSpc>
              <a:spcBef>
                <a:spcPts val="209"/>
              </a:spcBef>
              <a:tabLst>
                <a:tab pos="272415" algn="l"/>
              </a:tabLst>
            </a:pPr>
            <a:r>
              <a:rPr lang="fi-FI" sz="2000">
                <a:solidFill>
                  <a:srgbClr val="F5F8FC"/>
                </a:solidFill>
                <a:latin typeface="Calibri"/>
                <a:cs typeface="Calibri"/>
              </a:rPr>
              <a:t> -    Palaute kesätorilta</a:t>
            </a:r>
            <a:endParaRPr lang="fi-FI" sz="2000">
              <a:solidFill>
                <a:srgbClr val="F5F8FC"/>
              </a:solidFill>
              <a:latin typeface="Calibri"/>
              <a:ea typeface="Calibri"/>
              <a:cs typeface="Calibri"/>
            </a:endParaRPr>
          </a:p>
          <a:p>
            <a:pPr marL="355600" marR="6470650" indent="-342900">
              <a:lnSpc>
                <a:spcPts val="3030"/>
              </a:lnSpc>
              <a:spcBef>
                <a:spcPts val="209"/>
              </a:spcBef>
              <a:buFontTx/>
              <a:buChar char="-"/>
              <a:tabLst>
                <a:tab pos="272415" algn="l"/>
              </a:tabLst>
            </a:pPr>
            <a:r>
              <a:rPr lang="fi-FI" sz="2000">
                <a:solidFill>
                  <a:srgbClr val="F5F8FC"/>
                </a:solidFill>
                <a:latin typeface="Calibri"/>
                <a:cs typeface="Calibri"/>
              </a:rPr>
              <a:t>Muut</a:t>
            </a:r>
            <a:r>
              <a:rPr lang="fi-FI" sz="2000" spc="-55">
                <a:solidFill>
                  <a:srgbClr val="F5F8FC"/>
                </a:solidFill>
                <a:latin typeface="Calibri"/>
                <a:cs typeface="Calibri"/>
              </a:rPr>
              <a:t> </a:t>
            </a:r>
            <a:r>
              <a:rPr lang="fi-FI" sz="2000" spc="-10">
                <a:solidFill>
                  <a:srgbClr val="F5F8FC"/>
                </a:solidFill>
                <a:latin typeface="Calibri"/>
                <a:cs typeface="Calibri"/>
              </a:rPr>
              <a:t>asiat</a:t>
            </a:r>
          </a:p>
          <a:p>
            <a:pPr marL="355600" marR="6470650" indent="-342900">
              <a:lnSpc>
                <a:spcPts val="3030"/>
              </a:lnSpc>
              <a:spcBef>
                <a:spcPts val="209"/>
              </a:spcBef>
              <a:buFontTx/>
              <a:buChar char="-"/>
              <a:tabLst>
                <a:tab pos="272415" algn="l"/>
              </a:tabLst>
            </a:pPr>
            <a:endParaRPr lang="fi-FI" sz="2000" spc="-10">
              <a:solidFill>
                <a:srgbClr val="F5F8FC"/>
              </a:solidFill>
              <a:latin typeface="Calibri"/>
              <a:ea typeface="Calibri"/>
              <a:cs typeface="Calibri"/>
            </a:endParaRPr>
          </a:p>
          <a:p>
            <a:pPr marL="355600" marR="6470650" indent="-342900">
              <a:lnSpc>
                <a:spcPts val="3030"/>
              </a:lnSpc>
              <a:spcBef>
                <a:spcPts val="209"/>
              </a:spcBef>
              <a:buFont typeface="Wingdings" panose="05000000000000000000" pitchFamily="2" charset="2"/>
              <a:buChar char="q"/>
              <a:tabLst>
                <a:tab pos="272415" algn="l"/>
              </a:tabLst>
            </a:pPr>
            <a:r>
              <a:rPr lang="fi-FI" sz="2000" spc="-10">
                <a:solidFill>
                  <a:srgbClr val="F5F8FC"/>
                </a:solidFill>
                <a:latin typeface="Calibri"/>
                <a:cs typeface="Calibri"/>
              </a:rPr>
              <a:t>Ilta päättyy</a:t>
            </a:r>
            <a:endParaRPr lang="fi-FI" sz="2000">
              <a:latin typeface="Calibri"/>
              <a:cs typeface="Calibri"/>
            </a:endParaRPr>
          </a:p>
          <a:p>
            <a:pPr marL="470535" marR="1928495" indent="-457200">
              <a:lnSpc>
                <a:spcPts val="3030"/>
              </a:lnSpc>
              <a:spcBef>
                <a:spcPts val="470"/>
              </a:spcBef>
              <a:buFontTx/>
              <a:buChar char="-"/>
            </a:pPr>
            <a:endParaRPr lang="fi-FI" sz="2800" spc="-55">
              <a:solidFill>
                <a:srgbClr val="F5F8FC"/>
              </a:solidFill>
              <a:latin typeface="Calibri"/>
              <a:cs typeface="Calibri"/>
            </a:endParaRPr>
          </a:p>
          <a:p>
            <a:pPr marL="470535" marR="1928495" indent="-457200">
              <a:lnSpc>
                <a:spcPts val="3030"/>
              </a:lnSpc>
              <a:spcBef>
                <a:spcPts val="470"/>
              </a:spcBef>
              <a:buFontTx/>
              <a:buChar char="-"/>
            </a:pPr>
            <a:endParaRPr lang="fi-FI" sz="2800" spc="-55">
              <a:solidFill>
                <a:srgbClr val="F5F8FC"/>
              </a:solidFill>
              <a:latin typeface="Calibri"/>
              <a:cs typeface="Calibri"/>
            </a:endParaRPr>
          </a:p>
          <a:p>
            <a:pPr marL="13335" marR="1928495">
              <a:lnSpc>
                <a:spcPts val="3030"/>
              </a:lnSpc>
              <a:spcBef>
                <a:spcPts val="470"/>
              </a:spcBef>
            </a:pPr>
            <a:endParaRPr lang="fi-FI" sz="2000" spc="-55">
              <a:solidFill>
                <a:srgbClr val="F5F8FC"/>
              </a:solidFill>
              <a:latin typeface="Calibri"/>
              <a:cs typeface="Calibri"/>
            </a:endParaRPr>
          </a:p>
          <a:p>
            <a:pPr marL="356235" marR="1928495" indent="-342900">
              <a:lnSpc>
                <a:spcPts val="3030"/>
              </a:lnSpc>
              <a:spcBef>
                <a:spcPts val="470"/>
              </a:spcBef>
              <a:buFont typeface="Wingdings" panose="05000000000000000000" pitchFamily="2" charset="2"/>
              <a:buChar char="q"/>
            </a:pPr>
            <a:endParaRPr lang="fi-FI" sz="2000" spc="-55">
              <a:solidFill>
                <a:srgbClr val="F5F8FC"/>
              </a:solidFill>
              <a:latin typeface="Calibri"/>
              <a:cs typeface="Calibri"/>
            </a:endParaRPr>
          </a:p>
          <a:p>
            <a:pPr marL="13335" marR="1928495">
              <a:lnSpc>
                <a:spcPts val="3030"/>
              </a:lnSpc>
              <a:spcBef>
                <a:spcPts val="470"/>
              </a:spcBef>
            </a:pP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2437E7-985A-4C0A-A9B2-46209CE81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1992" y="396814"/>
            <a:ext cx="6188015" cy="781170"/>
          </a:xfrm>
        </p:spPr>
        <p:txBody>
          <a:bodyPr/>
          <a:lstStyle/>
          <a:p>
            <a:pPr algn="l"/>
            <a:r>
              <a:rPr lang="fi-FI"/>
              <a:t>Avustukset tällä hetkellä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07FE08-2BEF-4BAE-8534-3430FB416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1075-14ED-446F-B4F2-5112A5E7A071}" type="datetime1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EC1044-C302-4D1F-89BF-C2D97972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Kunnan jakamien avustuksien uudistus 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3B1C96-1A69-4113-9657-D8D212FD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3</a:t>
            </a:fld>
            <a:endParaRPr lang="fi-FI"/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53500F85-5995-FCCA-8099-8663947CF1CD}"/>
              </a:ext>
            </a:extLst>
          </p:cNvPr>
          <p:cNvSpPr/>
          <p:nvPr/>
        </p:nvSpPr>
        <p:spPr>
          <a:xfrm>
            <a:off x="664234" y="1552755"/>
            <a:ext cx="5633049" cy="78117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DA8B7B"/>
              </a:solidFill>
            </a:endParaRPr>
          </a:p>
        </p:txBody>
      </p:sp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DFEAC541-C6D0-4477-AFB5-CD7AD4ACB48E}"/>
              </a:ext>
            </a:extLst>
          </p:cNvPr>
          <p:cNvSpPr/>
          <p:nvPr/>
        </p:nvSpPr>
        <p:spPr>
          <a:xfrm>
            <a:off x="7062350" y="1546214"/>
            <a:ext cx="3786996" cy="787711"/>
          </a:xfrm>
          <a:prstGeom prst="roundRect">
            <a:avLst/>
          </a:prstGeom>
          <a:solidFill>
            <a:srgbClr val="272E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rgbClr val="DA8B7B"/>
                </a:solidFill>
              </a:rPr>
              <a:t>Kunnanhallitus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B5D8874-283F-EB24-7365-B904928CF902}"/>
              </a:ext>
            </a:extLst>
          </p:cNvPr>
          <p:cNvSpPr txBox="1"/>
          <p:nvPr/>
        </p:nvSpPr>
        <p:spPr>
          <a:xfrm>
            <a:off x="2293092" y="1755403"/>
            <a:ext cx="2375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Hyvinvointilautakunta</a:t>
            </a:r>
          </a:p>
        </p:txBody>
      </p:sp>
      <p:cxnSp>
        <p:nvCxnSpPr>
          <p:cNvPr id="13" name="Suora nuoliyhdysviiva 12">
            <a:extLst>
              <a:ext uri="{FF2B5EF4-FFF2-40B4-BE49-F238E27FC236}">
                <a16:creationId xmlns:a16="http://schemas.microsoft.com/office/drawing/2014/main" id="{0831FEDA-9247-591D-C502-541BA54C705E}"/>
              </a:ext>
            </a:extLst>
          </p:cNvPr>
          <p:cNvCxnSpPr/>
          <p:nvPr/>
        </p:nvCxnSpPr>
        <p:spPr>
          <a:xfrm>
            <a:off x="1351279" y="2333925"/>
            <a:ext cx="0" cy="979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uora nuoliyhdysviiva 13">
            <a:extLst>
              <a:ext uri="{FF2B5EF4-FFF2-40B4-BE49-F238E27FC236}">
                <a16:creationId xmlns:a16="http://schemas.microsoft.com/office/drawing/2014/main" id="{09192167-D857-48D9-59EC-A9A9669E616D}"/>
              </a:ext>
            </a:extLst>
          </p:cNvPr>
          <p:cNvCxnSpPr>
            <a:cxnSpLocks/>
          </p:cNvCxnSpPr>
          <p:nvPr/>
        </p:nvCxnSpPr>
        <p:spPr>
          <a:xfrm>
            <a:off x="4002656" y="2333925"/>
            <a:ext cx="0" cy="1668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uora nuoliyhdysviiva 14">
            <a:extLst>
              <a:ext uri="{FF2B5EF4-FFF2-40B4-BE49-F238E27FC236}">
                <a16:creationId xmlns:a16="http://schemas.microsoft.com/office/drawing/2014/main" id="{AB106126-4AF8-2647-1E59-DE5A910205A5}"/>
              </a:ext>
            </a:extLst>
          </p:cNvPr>
          <p:cNvCxnSpPr>
            <a:cxnSpLocks/>
          </p:cNvCxnSpPr>
          <p:nvPr/>
        </p:nvCxnSpPr>
        <p:spPr>
          <a:xfrm>
            <a:off x="8955848" y="2354412"/>
            <a:ext cx="0" cy="1074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Suorakulmio: Pyöristetyt kulmat 17">
            <a:extLst>
              <a:ext uri="{FF2B5EF4-FFF2-40B4-BE49-F238E27FC236}">
                <a16:creationId xmlns:a16="http://schemas.microsoft.com/office/drawing/2014/main" id="{B23DF3D6-C944-C699-5DD5-8A45E1048F0F}"/>
              </a:ext>
            </a:extLst>
          </p:cNvPr>
          <p:cNvSpPr/>
          <p:nvPr/>
        </p:nvSpPr>
        <p:spPr>
          <a:xfrm>
            <a:off x="268666" y="3337464"/>
            <a:ext cx="2165225" cy="665193"/>
          </a:xfrm>
          <a:prstGeom prst="roundRect">
            <a:avLst/>
          </a:prstGeom>
          <a:solidFill>
            <a:srgbClr val="DA8B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</a:rPr>
              <a:t>Järjestöavustukset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6FFAC929-0D6D-C533-0A46-B95F8280B67F}"/>
              </a:ext>
            </a:extLst>
          </p:cNvPr>
          <p:cNvSpPr/>
          <p:nvPr/>
        </p:nvSpPr>
        <p:spPr>
          <a:xfrm>
            <a:off x="2920043" y="4022425"/>
            <a:ext cx="3032182" cy="665193"/>
          </a:xfrm>
          <a:prstGeom prst="roundRect">
            <a:avLst/>
          </a:prstGeom>
          <a:solidFill>
            <a:srgbClr val="DA8B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</a:rPr>
              <a:t>Urheiluseurojen avustukset</a:t>
            </a:r>
          </a:p>
        </p:txBody>
      </p:sp>
      <p:sp>
        <p:nvSpPr>
          <p:cNvPr id="23" name="Suorakulmio: Pyöristetyt kulmat 22">
            <a:extLst>
              <a:ext uri="{FF2B5EF4-FFF2-40B4-BE49-F238E27FC236}">
                <a16:creationId xmlns:a16="http://schemas.microsoft.com/office/drawing/2014/main" id="{8D5D18CA-37C1-F3A5-B6BA-2FF3FAB1249C}"/>
              </a:ext>
            </a:extLst>
          </p:cNvPr>
          <p:cNvSpPr/>
          <p:nvPr/>
        </p:nvSpPr>
        <p:spPr>
          <a:xfrm>
            <a:off x="7873235" y="3449487"/>
            <a:ext cx="2590604" cy="665193"/>
          </a:xfrm>
          <a:prstGeom prst="roundRect">
            <a:avLst/>
          </a:prstGeom>
          <a:solidFill>
            <a:srgbClr val="272E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rgbClr val="DA8B7B"/>
                </a:solidFill>
              </a:rPr>
              <a:t>Tapahtuma-avustukset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4FA07E7A-6F9A-101D-5B6F-41DF5D35F6FB}"/>
              </a:ext>
            </a:extLst>
          </p:cNvPr>
          <p:cNvSpPr txBox="1"/>
          <p:nvPr/>
        </p:nvSpPr>
        <p:spPr>
          <a:xfrm>
            <a:off x="826600" y="4023337"/>
            <a:ext cx="1132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22 900 €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CA2E0B2D-06E9-592B-5026-CAF3FB8B6CF0}"/>
              </a:ext>
            </a:extLst>
          </p:cNvPr>
          <p:cNvSpPr txBox="1"/>
          <p:nvPr/>
        </p:nvSpPr>
        <p:spPr>
          <a:xfrm>
            <a:off x="3854742" y="4687618"/>
            <a:ext cx="109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16 000 €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D5884CE6-03A1-F5F5-6695-EF1F36EC440D}"/>
              </a:ext>
            </a:extLst>
          </p:cNvPr>
          <p:cNvSpPr txBox="1"/>
          <p:nvPr/>
        </p:nvSpPr>
        <p:spPr>
          <a:xfrm>
            <a:off x="8711337" y="4114680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8000 €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8AFF8BA0-A8CE-70CD-7C6F-B14FD0B679E8}"/>
              </a:ext>
            </a:extLst>
          </p:cNvPr>
          <p:cNvSpPr txBox="1"/>
          <p:nvPr/>
        </p:nvSpPr>
        <p:spPr>
          <a:xfrm>
            <a:off x="8973098" y="2753206"/>
            <a:ext cx="19495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Haku maalis-huhtikuussa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41B62032-91D0-54FC-AA11-A66340418D46}"/>
              </a:ext>
            </a:extLst>
          </p:cNvPr>
          <p:cNvSpPr txBox="1"/>
          <p:nvPr/>
        </p:nvSpPr>
        <p:spPr>
          <a:xfrm>
            <a:off x="3979827" y="3029791"/>
            <a:ext cx="1949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Haku helmi-maaliskuussa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0C2A6CC0-7E01-27A3-2344-6A184F71BB2F}"/>
              </a:ext>
            </a:extLst>
          </p:cNvPr>
          <p:cNvSpPr txBox="1"/>
          <p:nvPr/>
        </p:nvSpPr>
        <p:spPr>
          <a:xfrm>
            <a:off x="1393069" y="2691077"/>
            <a:ext cx="1949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Haku helmi-maaliskuussa</a:t>
            </a:r>
          </a:p>
        </p:txBody>
      </p:sp>
    </p:spTree>
    <p:extLst>
      <p:ext uri="{BB962C8B-B14F-4D97-AF65-F5344CB8AC3E}">
        <p14:creationId xmlns:p14="http://schemas.microsoft.com/office/powerpoint/2010/main" val="118101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37C88-CEAE-D2FC-3EE4-F476AA402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uorakulmio: Pyöristetyt kulmat 32">
            <a:extLst>
              <a:ext uri="{FF2B5EF4-FFF2-40B4-BE49-F238E27FC236}">
                <a16:creationId xmlns:a16="http://schemas.microsoft.com/office/drawing/2014/main" id="{4E2C6A7A-8B17-8AA3-5264-D8B2486181E6}"/>
              </a:ext>
            </a:extLst>
          </p:cNvPr>
          <p:cNvSpPr/>
          <p:nvPr/>
        </p:nvSpPr>
        <p:spPr>
          <a:xfrm>
            <a:off x="664234" y="5211409"/>
            <a:ext cx="2995376" cy="701558"/>
          </a:xfrm>
          <a:prstGeom prst="roundRect">
            <a:avLst/>
          </a:prstGeom>
          <a:solidFill>
            <a:srgbClr val="4C555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2"/>
              </a:solidFill>
            </a:endParaRPr>
          </a:p>
        </p:txBody>
      </p:sp>
      <p:sp>
        <p:nvSpPr>
          <p:cNvPr id="23" name="Suorakulmio: Pyöristetyt kulmat 22">
            <a:extLst>
              <a:ext uri="{FF2B5EF4-FFF2-40B4-BE49-F238E27FC236}">
                <a16:creationId xmlns:a16="http://schemas.microsoft.com/office/drawing/2014/main" id="{D47CC708-A52C-7A9F-87A3-49B5820C0D6A}"/>
              </a:ext>
            </a:extLst>
          </p:cNvPr>
          <p:cNvSpPr/>
          <p:nvPr/>
        </p:nvSpPr>
        <p:spPr>
          <a:xfrm>
            <a:off x="5828394" y="4661498"/>
            <a:ext cx="2590604" cy="665193"/>
          </a:xfrm>
          <a:prstGeom prst="roundRect">
            <a:avLst/>
          </a:prstGeom>
          <a:solidFill>
            <a:srgbClr val="DA8B7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</a:rPr>
              <a:t>Kohdeavustukset</a:t>
            </a:r>
          </a:p>
        </p:txBody>
      </p:sp>
      <p:sp>
        <p:nvSpPr>
          <p:cNvPr id="19" name="Suorakulmio: Pyöristetyt kulmat 18">
            <a:extLst>
              <a:ext uri="{FF2B5EF4-FFF2-40B4-BE49-F238E27FC236}">
                <a16:creationId xmlns:a16="http://schemas.microsoft.com/office/drawing/2014/main" id="{3EC4B61B-9138-7C7A-EA58-CF39FA296B97}"/>
              </a:ext>
            </a:extLst>
          </p:cNvPr>
          <p:cNvSpPr/>
          <p:nvPr/>
        </p:nvSpPr>
        <p:spPr>
          <a:xfrm>
            <a:off x="8506656" y="5395705"/>
            <a:ext cx="2590604" cy="665193"/>
          </a:xfrm>
          <a:prstGeom prst="roundRect">
            <a:avLst/>
          </a:prstGeom>
          <a:solidFill>
            <a:srgbClr val="DA8B7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DA8B7B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C3AA3F2-51C3-6581-206E-07B239946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1992" y="396814"/>
            <a:ext cx="6188015" cy="781170"/>
          </a:xfrm>
        </p:spPr>
        <p:txBody>
          <a:bodyPr/>
          <a:lstStyle/>
          <a:p>
            <a:pPr algn="l"/>
            <a:r>
              <a:rPr lang="fi-FI"/>
              <a:t>Avustuksien uudistus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CA087A-F7BC-C5BE-A278-E552DBD1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1075-14ED-446F-B4F2-5112A5E7A071}" type="datetime1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F9C290-7DA1-8F83-15B8-B42D0D225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Kunnan jakamien avustuksien uudistus 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72C9A3F-A2BB-7605-7555-D9984B090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4</a:t>
            </a:fld>
            <a:endParaRPr lang="fi-FI"/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72928FAE-D79B-3390-8C6D-07AEA2FAC48F}"/>
              </a:ext>
            </a:extLst>
          </p:cNvPr>
          <p:cNvSpPr/>
          <p:nvPr/>
        </p:nvSpPr>
        <p:spPr>
          <a:xfrm>
            <a:off x="664234" y="1552755"/>
            <a:ext cx="10325819" cy="78117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DA8B7B"/>
              </a:solidFill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0AC1CF5D-3CB4-2BC9-CBFD-27142E6DF313}"/>
              </a:ext>
            </a:extLst>
          </p:cNvPr>
          <p:cNvSpPr txBox="1"/>
          <p:nvPr/>
        </p:nvSpPr>
        <p:spPr>
          <a:xfrm>
            <a:off x="4639477" y="1758674"/>
            <a:ext cx="2375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Hyvinvointilautakunta</a:t>
            </a:r>
          </a:p>
        </p:txBody>
      </p:sp>
      <p:cxnSp>
        <p:nvCxnSpPr>
          <p:cNvPr id="13" name="Suora nuoliyhdysviiva 12">
            <a:extLst>
              <a:ext uri="{FF2B5EF4-FFF2-40B4-BE49-F238E27FC236}">
                <a16:creationId xmlns:a16="http://schemas.microsoft.com/office/drawing/2014/main" id="{4D770A2E-25C1-208E-B0D7-CDCA7CB90571}"/>
              </a:ext>
            </a:extLst>
          </p:cNvPr>
          <p:cNvCxnSpPr/>
          <p:nvPr/>
        </p:nvCxnSpPr>
        <p:spPr>
          <a:xfrm>
            <a:off x="1351279" y="2333925"/>
            <a:ext cx="0" cy="979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uora nuoliyhdysviiva 13">
            <a:extLst>
              <a:ext uri="{FF2B5EF4-FFF2-40B4-BE49-F238E27FC236}">
                <a16:creationId xmlns:a16="http://schemas.microsoft.com/office/drawing/2014/main" id="{367ED7D5-30A8-A2F1-06C0-F18F423AA7BA}"/>
              </a:ext>
            </a:extLst>
          </p:cNvPr>
          <p:cNvCxnSpPr>
            <a:cxnSpLocks/>
          </p:cNvCxnSpPr>
          <p:nvPr/>
        </p:nvCxnSpPr>
        <p:spPr>
          <a:xfrm>
            <a:off x="3804249" y="2360407"/>
            <a:ext cx="0" cy="1786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uora nuoliyhdysviiva 14">
            <a:extLst>
              <a:ext uri="{FF2B5EF4-FFF2-40B4-BE49-F238E27FC236}">
                <a16:creationId xmlns:a16="http://schemas.microsoft.com/office/drawing/2014/main" id="{5B246A58-7301-611C-85F2-9C728368509F}"/>
              </a:ext>
            </a:extLst>
          </p:cNvPr>
          <p:cNvCxnSpPr>
            <a:cxnSpLocks/>
          </p:cNvCxnSpPr>
          <p:nvPr/>
        </p:nvCxnSpPr>
        <p:spPr>
          <a:xfrm>
            <a:off x="7123696" y="2333925"/>
            <a:ext cx="0" cy="2286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Suorakulmio: Pyöristetyt kulmat 17">
            <a:extLst>
              <a:ext uri="{FF2B5EF4-FFF2-40B4-BE49-F238E27FC236}">
                <a16:creationId xmlns:a16="http://schemas.microsoft.com/office/drawing/2014/main" id="{D67BE1C8-6855-7E5A-9285-A134ED576306}"/>
              </a:ext>
            </a:extLst>
          </p:cNvPr>
          <p:cNvSpPr/>
          <p:nvPr/>
        </p:nvSpPr>
        <p:spPr>
          <a:xfrm>
            <a:off x="268666" y="3337464"/>
            <a:ext cx="2165225" cy="665193"/>
          </a:xfrm>
          <a:prstGeom prst="roundRect">
            <a:avLst/>
          </a:prstGeom>
          <a:solidFill>
            <a:srgbClr val="DA8B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</a:rPr>
              <a:t>Järjestöavustukset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A22294EC-AB1D-7DEE-225D-48739A91325C}"/>
              </a:ext>
            </a:extLst>
          </p:cNvPr>
          <p:cNvSpPr/>
          <p:nvPr/>
        </p:nvSpPr>
        <p:spPr>
          <a:xfrm>
            <a:off x="2288158" y="4165566"/>
            <a:ext cx="3032182" cy="665193"/>
          </a:xfrm>
          <a:prstGeom prst="roundRect">
            <a:avLst/>
          </a:prstGeom>
          <a:solidFill>
            <a:srgbClr val="DA8B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</a:rPr>
              <a:t>Urheiluseurojen avustukset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21D45AFD-2DF8-A8C2-F335-FFBAEB0F4131}"/>
              </a:ext>
            </a:extLst>
          </p:cNvPr>
          <p:cNvSpPr txBox="1"/>
          <p:nvPr/>
        </p:nvSpPr>
        <p:spPr>
          <a:xfrm>
            <a:off x="1169477" y="5377522"/>
            <a:ext cx="198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rgbClr val="F5F8FD"/>
                </a:solidFill>
              </a:rPr>
              <a:t>Budjetti: 46 900 €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D24A40CA-9279-EF2F-E09A-138DD168833D}"/>
              </a:ext>
            </a:extLst>
          </p:cNvPr>
          <p:cNvSpPr txBox="1"/>
          <p:nvPr/>
        </p:nvSpPr>
        <p:spPr>
          <a:xfrm>
            <a:off x="9607333" y="3691808"/>
            <a:ext cx="19495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Haku 1.-30.11.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FABA9D23-8174-9B94-A4DC-8A13654571A2}"/>
              </a:ext>
            </a:extLst>
          </p:cNvPr>
          <p:cNvSpPr txBox="1"/>
          <p:nvPr/>
        </p:nvSpPr>
        <p:spPr>
          <a:xfrm>
            <a:off x="3859367" y="3069153"/>
            <a:ext cx="1949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Haku?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D772C61F-EB01-82C1-6A5C-93ABEA8154A1}"/>
              </a:ext>
            </a:extLst>
          </p:cNvPr>
          <p:cNvSpPr txBox="1"/>
          <p:nvPr/>
        </p:nvSpPr>
        <p:spPr>
          <a:xfrm>
            <a:off x="1393069" y="2691077"/>
            <a:ext cx="1949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Haku?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A307F65-31DF-739A-375D-AEB6DE06ABD8}"/>
              </a:ext>
            </a:extLst>
          </p:cNvPr>
          <p:cNvSpPr txBox="1"/>
          <p:nvPr/>
        </p:nvSpPr>
        <p:spPr>
          <a:xfrm>
            <a:off x="8538188" y="5543635"/>
            <a:ext cx="2527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Tapahtuma-avustukset</a:t>
            </a:r>
          </a:p>
        </p:txBody>
      </p:sp>
      <p:cxnSp>
        <p:nvCxnSpPr>
          <p:cNvPr id="30" name="Suora nuoliyhdysviiva 29">
            <a:extLst>
              <a:ext uri="{FF2B5EF4-FFF2-40B4-BE49-F238E27FC236}">
                <a16:creationId xmlns:a16="http://schemas.microsoft.com/office/drawing/2014/main" id="{043D3B4F-E8DE-01DD-1015-DD8C963954D0}"/>
              </a:ext>
            </a:extLst>
          </p:cNvPr>
          <p:cNvCxnSpPr>
            <a:cxnSpLocks/>
          </p:cNvCxnSpPr>
          <p:nvPr/>
        </p:nvCxnSpPr>
        <p:spPr>
          <a:xfrm>
            <a:off x="9607333" y="1998333"/>
            <a:ext cx="18403" cy="3328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kstiruutu 31">
            <a:extLst>
              <a:ext uri="{FF2B5EF4-FFF2-40B4-BE49-F238E27FC236}">
                <a16:creationId xmlns:a16="http://schemas.microsoft.com/office/drawing/2014/main" id="{BDD619B9-69E3-D6A1-7CC3-1DB4A7ED7242}"/>
              </a:ext>
            </a:extLst>
          </p:cNvPr>
          <p:cNvSpPr txBox="1"/>
          <p:nvPr/>
        </p:nvSpPr>
        <p:spPr>
          <a:xfrm>
            <a:off x="7185804" y="3253780"/>
            <a:ext cx="206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Jatkuva haku</a:t>
            </a:r>
          </a:p>
          <a:p>
            <a:endParaRPr lang="fi-FI" sz="1200"/>
          </a:p>
          <a:p>
            <a:r>
              <a:rPr lang="fi-FI" sz="1200"/>
              <a:t>lautakunnassa maalis- ja syyskuussa</a:t>
            </a:r>
          </a:p>
        </p:txBody>
      </p:sp>
    </p:spTree>
    <p:extLst>
      <p:ext uri="{BB962C8B-B14F-4D97-AF65-F5344CB8AC3E}">
        <p14:creationId xmlns:p14="http://schemas.microsoft.com/office/powerpoint/2010/main" val="3969151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626B34-EDF2-447D-84E0-9D1554C75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742" y="0"/>
            <a:ext cx="4854516" cy="1325563"/>
          </a:xfrm>
        </p:spPr>
        <p:txBody>
          <a:bodyPr/>
          <a:lstStyle/>
          <a:p>
            <a:r>
              <a:rPr lang="fi-FI"/>
              <a:t>Järjestöavustukset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4A21A9F-2F32-9503-0B75-71E34BF0621E}"/>
              </a:ext>
            </a:extLst>
          </p:cNvPr>
          <p:cNvSpPr txBox="1"/>
          <p:nvPr/>
        </p:nvSpPr>
        <p:spPr>
          <a:xfrm>
            <a:off x="527649" y="1078301"/>
            <a:ext cx="111367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F0F0F0"/>
                </a:solidFill>
              </a:rPr>
              <a:t>Jaetaan vuosittain rekisteröityjen rautjärveläisten yhdistysten yleisen toiminnan tukemiseen.</a:t>
            </a:r>
          </a:p>
          <a:p>
            <a:endParaRPr lang="fi-FI">
              <a:solidFill>
                <a:srgbClr val="F0F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2"/>
                </a:solidFill>
              </a:rPr>
              <a:t>Hyvinvointilautakunta ei määrittele erikseen kriteereitä, joiden tulee toteutua, jotta avustusta voi saada. 	- Avustusta hakeva yhdistys määrittelee itse, minkä verran se avustusta hakee ja mihin toimintaan 	  se haettavan avustuksen tulee käyttämään.</a:t>
            </a:r>
          </a:p>
          <a:p>
            <a:endParaRPr lang="fi-FI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2"/>
                </a:solidFill>
              </a:rPr>
              <a:t>Avustettavaan toimintaan tulee aina olla osoittaa myös omarahoitusosuutta.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2"/>
                </a:solidFill>
              </a:rPr>
              <a:t>Avustuksen myöntäminen perustuu kokonaisharkintaan:</a:t>
            </a:r>
          </a:p>
          <a:p>
            <a:endParaRPr lang="fi-FI">
              <a:solidFill>
                <a:schemeClr val="bg2"/>
              </a:solidFill>
            </a:endParaRPr>
          </a:p>
          <a:p>
            <a:r>
              <a:rPr lang="fi-FI" sz="1200">
                <a:solidFill>
                  <a:schemeClr val="bg2"/>
                </a:solidFill>
              </a:rPr>
              <a:t>	- hakijoiden ja haettujen avustusten yhteismäärä sekä jaettavissa oleva avustusmäärä</a:t>
            </a:r>
            <a:r>
              <a:rPr lang="fi-FI">
                <a:solidFill>
                  <a:schemeClr val="bg2"/>
                </a:solidFill>
              </a:rPr>
              <a:t> </a:t>
            </a:r>
          </a:p>
          <a:p>
            <a:endParaRPr lang="fi-FI">
              <a:solidFill>
                <a:schemeClr val="bg2"/>
              </a:solidFill>
            </a:endParaRPr>
          </a:p>
          <a:p>
            <a:r>
              <a:rPr lang="fi-FI" sz="1200">
                <a:solidFill>
                  <a:schemeClr val="bg2"/>
                </a:solidFill>
              </a:rPr>
              <a:t>	- hakemuksessa ilmoitetun toiminnan sisältö, toiminnan ajankohtaisuus, laatu, laajuus, vakiintuneisuus, avoimuus kaikille, vaikuttavuus ja merkitys 	kunnalle ja kuntalaisille </a:t>
            </a:r>
          </a:p>
          <a:p>
            <a:endParaRPr lang="fi-FI" sz="1200">
              <a:solidFill>
                <a:schemeClr val="bg2"/>
              </a:solidFill>
            </a:endParaRPr>
          </a:p>
          <a:p>
            <a:pPr lvl="2"/>
            <a:r>
              <a:rPr lang="fi-FI" sz="1200">
                <a:solidFill>
                  <a:schemeClr val="bg2"/>
                </a:solidFill>
              </a:rPr>
              <a:t>- avustuksen käytön suunnitelmallisuus ja perustelut </a:t>
            </a:r>
          </a:p>
          <a:p>
            <a:pPr lvl="2"/>
            <a:endParaRPr lang="fi-FI" sz="1200">
              <a:solidFill>
                <a:schemeClr val="bg2"/>
              </a:solidFill>
            </a:endParaRPr>
          </a:p>
          <a:p>
            <a:pPr lvl="2"/>
            <a:r>
              <a:rPr lang="fi-FI" sz="1200">
                <a:solidFill>
                  <a:schemeClr val="bg2"/>
                </a:solidFill>
              </a:rPr>
              <a:t>- hakijan taloudellinen asema ja avustuksen saamisen tarve </a:t>
            </a:r>
          </a:p>
          <a:p>
            <a:pPr lvl="2"/>
            <a:endParaRPr lang="fi-FI" sz="1200">
              <a:solidFill>
                <a:schemeClr val="bg2"/>
              </a:solidFill>
            </a:endParaRPr>
          </a:p>
          <a:p>
            <a:pPr lvl="2"/>
            <a:r>
              <a:rPr lang="fi-FI" sz="1200">
                <a:solidFill>
                  <a:schemeClr val="bg2"/>
                </a:solidFill>
              </a:rPr>
              <a:t>- muut haetut avustukset </a:t>
            </a:r>
          </a:p>
          <a:p>
            <a:pPr lvl="2"/>
            <a:endParaRPr lang="fi-FI" sz="1200">
              <a:solidFill>
                <a:schemeClr val="bg2"/>
              </a:solidFill>
            </a:endParaRPr>
          </a:p>
          <a:p>
            <a:pPr lvl="2"/>
            <a:r>
              <a:rPr lang="fi-FI" sz="1200">
                <a:solidFill>
                  <a:schemeClr val="bg2"/>
                </a:solidFill>
              </a:rPr>
              <a:t>- jäsenistön määrä ja toiminnan kohderyhmän määrä </a:t>
            </a:r>
          </a:p>
          <a:p>
            <a:pPr lvl="2"/>
            <a:endParaRPr lang="fi-FI" sz="1200">
              <a:solidFill>
                <a:schemeClr val="bg2"/>
              </a:solidFill>
            </a:endParaRPr>
          </a:p>
          <a:p>
            <a:pPr lvl="2"/>
            <a:r>
              <a:rPr lang="fi-FI" sz="1200">
                <a:solidFill>
                  <a:schemeClr val="bg2"/>
                </a:solidFill>
              </a:rPr>
              <a:t>- toimintasuunnitelman mukainen toiminta </a:t>
            </a:r>
          </a:p>
        </p:txBody>
      </p:sp>
    </p:spTree>
    <p:extLst>
      <p:ext uri="{BB962C8B-B14F-4D97-AF65-F5344CB8AC3E}">
        <p14:creationId xmlns:p14="http://schemas.microsoft.com/office/powerpoint/2010/main" val="266568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F4D064-BEC7-4F59-9A80-37419600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273" y="0"/>
            <a:ext cx="6951453" cy="1325563"/>
          </a:xfrm>
        </p:spPr>
        <p:txBody>
          <a:bodyPr/>
          <a:lstStyle/>
          <a:p>
            <a:r>
              <a:rPr lang="fi-FI"/>
              <a:t>Urheiluseurojen avustukset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331513F-371C-9FB9-BF66-641AD9DE88AC}"/>
              </a:ext>
            </a:extLst>
          </p:cNvPr>
          <p:cNvSpPr txBox="1"/>
          <p:nvPr/>
        </p:nvSpPr>
        <p:spPr>
          <a:xfrm>
            <a:off x="241540" y="1147313"/>
            <a:ext cx="1176643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F0F0F0"/>
                </a:solidFill>
              </a:rPr>
              <a:t>Jaetaan vuosittain rekisteröityjen rautjärveläisten urheiluseurojen yleisen toiminnan tukemiseen.</a:t>
            </a:r>
          </a:p>
          <a:p>
            <a:endParaRPr lang="fi-FI">
              <a:solidFill>
                <a:srgbClr val="F0F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F0F0F0"/>
                </a:solidFill>
              </a:rPr>
              <a:t>Urheiluseura määrittelee itse, minkä verran se avustusta hakee ja mihin toimintaan se haettavan avustuksen tulee käyttämään. Avustettavaan toimintaan tulee aina kuitenkin olla osoittaa myös omarahoitusosuutta.</a:t>
            </a:r>
          </a:p>
          <a:p>
            <a:endParaRPr lang="fi-FI">
              <a:solidFill>
                <a:srgbClr val="F0F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F0F0F0"/>
                </a:solidFill>
              </a:rPr>
              <a:t>Avustuksen myöntäminen perustuu kokonaisharkintaan: </a:t>
            </a:r>
          </a:p>
          <a:p>
            <a:r>
              <a:rPr lang="fi-FI">
                <a:solidFill>
                  <a:srgbClr val="F0F0F0"/>
                </a:solidFill>
              </a:rPr>
              <a:t>	</a:t>
            </a:r>
            <a:r>
              <a:rPr lang="fi-FI" sz="1200">
                <a:solidFill>
                  <a:srgbClr val="F0F0F0"/>
                </a:solidFill>
              </a:rPr>
              <a:t>- hakijoiden ja haettujen avustusten yhteismäärä sekä jaettavissa oleva avustusmäärä  </a:t>
            </a:r>
          </a:p>
          <a:p>
            <a:endParaRPr lang="fi-FI" sz="1200">
              <a:solidFill>
                <a:srgbClr val="F0F0F0"/>
              </a:solidFill>
            </a:endParaRPr>
          </a:p>
          <a:p>
            <a:r>
              <a:rPr lang="fi-FI" sz="1200">
                <a:solidFill>
                  <a:srgbClr val="F0F0F0"/>
                </a:solidFill>
              </a:rPr>
              <a:t>	- hakemuksessa ilmoitetun toiminnan sisältö, laatu ja laajuus </a:t>
            </a:r>
          </a:p>
          <a:p>
            <a:endParaRPr lang="fi-FI" sz="1200">
              <a:solidFill>
                <a:srgbClr val="F0F0F0"/>
              </a:solidFill>
            </a:endParaRPr>
          </a:p>
          <a:p>
            <a:r>
              <a:rPr lang="fi-FI" sz="1200">
                <a:solidFill>
                  <a:srgbClr val="F0F0F0"/>
                </a:solidFill>
              </a:rPr>
              <a:t>	- valmentajien ja ohjaajien lukumäärä </a:t>
            </a:r>
          </a:p>
          <a:p>
            <a:endParaRPr lang="fi-FI" sz="1200">
              <a:solidFill>
                <a:srgbClr val="F0F0F0"/>
              </a:solidFill>
            </a:endParaRPr>
          </a:p>
          <a:p>
            <a:r>
              <a:rPr lang="fi-FI" sz="1200">
                <a:solidFill>
                  <a:srgbClr val="F0F0F0"/>
                </a:solidFill>
              </a:rPr>
              <a:t>	- kilpailujen, pelien ja harjoitusten määrä </a:t>
            </a:r>
          </a:p>
          <a:p>
            <a:endParaRPr lang="fi-FI" sz="1200">
              <a:solidFill>
                <a:srgbClr val="F0F0F0"/>
              </a:solidFill>
            </a:endParaRPr>
          </a:p>
          <a:p>
            <a:r>
              <a:rPr lang="fi-FI" sz="1200">
                <a:solidFill>
                  <a:srgbClr val="F0F0F0"/>
                </a:solidFill>
              </a:rPr>
              <a:t>	- avustuksen käytön suunnitelmallisuus ja perustelut </a:t>
            </a:r>
          </a:p>
          <a:p>
            <a:endParaRPr lang="fi-FI" sz="1200">
              <a:solidFill>
                <a:srgbClr val="F0F0F0"/>
              </a:solidFill>
            </a:endParaRPr>
          </a:p>
          <a:p>
            <a:r>
              <a:rPr lang="fi-FI" sz="1200">
                <a:solidFill>
                  <a:srgbClr val="F0F0F0"/>
                </a:solidFill>
              </a:rPr>
              <a:t>	- muut haetut avustukset </a:t>
            </a:r>
          </a:p>
          <a:p>
            <a:endParaRPr lang="fi-FI" sz="1200">
              <a:solidFill>
                <a:srgbClr val="F0F0F0"/>
              </a:solidFill>
            </a:endParaRPr>
          </a:p>
          <a:p>
            <a:r>
              <a:rPr lang="fi-FI" sz="1200">
                <a:solidFill>
                  <a:srgbClr val="F0F0F0"/>
                </a:solidFill>
              </a:rPr>
              <a:t>	- toimintasuunnitelman mukainen toiminta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9F16515-7DD5-67BF-1C70-A41B070309D5}"/>
              </a:ext>
            </a:extLst>
          </p:cNvPr>
          <p:cNvSpPr txBox="1"/>
          <p:nvPr/>
        </p:nvSpPr>
        <p:spPr>
          <a:xfrm>
            <a:off x="6124755" y="4059831"/>
            <a:ext cx="56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rgbClr val="F0F0F0"/>
                </a:solidFill>
              </a:rPr>
              <a:t>TAI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95903A-70FF-A8C2-102E-A5CF1F21F7FA}"/>
              </a:ext>
            </a:extLst>
          </p:cNvPr>
          <p:cNvSpPr txBox="1"/>
          <p:nvPr/>
        </p:nvSpPr>
        <p:spPr>
          <a:xfrm>
            <a:off x="7401465" y="4052810"/>
            <a:ext cx="41234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>
                <a:solidFill>
                  <a:srgbClr val="F0F0F0"/>
                </a:solidFill>
              </a:rPr>
              <a:t>8000 € jaetaan seuraavasti:</a:t>
            </a:r>
          </a:p>
          <a:p>
            <a:endParaRPr lang="fi-FI" sz="1400">
              <a:solidFill>
                <a:srgbClr val="F0F0F0"/>
              </a:solidFill>
            </a:endParaRPr>
          </a:p>
          <a:p>
            <a:r>
              <a:rPr lang="fi-FI" sz="1400">
                <a:solidFill>
                  <a:srgbClr val="F0F0F0"/>
                </a:solidFill>
              </a:rPr>
              <a:t>20 % Toiminnassa olevien valmentajien ja ohjaajien lukumäärä sekä toimintaan osallistuvien urheilijoiden ja kuntoilijoiden lukumäärä</a:t>
            </a:r>
          </a:p>
          <a:p>
            <a:endParaRPr lang="fi-FI" sz="1400">
              <a:solidFill>
                <a:srgbClr val="F0F0F0"/>
              </a:solidFill>
            </a:endParaRPr>
          </a:p>
          <a:p>
            <a:r>
              <a:rPr lang="fi-FI" sz="1400">
                <a:solidFill>
                  <a:srgbClr val="F0F0F0"/>
                </a:solidFill>
              </a:rPr>
              <a:t>80 % Harjoitusten, pelien ja kilpailujen lukumäärä. Jaossa otetaan huomioon harjoituskertojen määrä ja niihin osallistujien määrä. 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F938C34-2DBD-2979-E41E-D290F3F8B9F1}"/>
              </a:ext>
            </a:extLst>
          </p:cNvPr>
          <p:cNvSpPr txBox="1"/>
          <p:nvPr/>
        </p:nvSpPr>
        <p:spPr>
          <a:xfrm>
            <a:off x="1587260" y="5745192"/>
            <a:ext cx="465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rgbClr val="F0F0F0"/>
                </a:solidFill>
              </a:rPr>
              <a:t>Kaikille avoimiin tapahtumiin haetaan avustusta tapahtuma-avustuksista.</a:t>
            </a:r>
          </a:p>
        </p:txBody>
      </p:sp>
    </p:spTree>
    <p:extLst>
      <p:ext uri="{BB962C8B-B14F-4D97-AF65-F5344CB8AC3E}">
        <p14:creationId xmlns:p14="http://schemas.microsoft.com/office/powerpoint/2010/main" val="903397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A85297-88CF-4376-B5EB-03E1FBA2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636" y="0"/>
            <a:ext cx="4820728" cy="1325563"/>
          </a:xfrm>
        </p:spPr>
        <p:txBody>
          <a:bodyPr/>
          <a:lstStyle/>
          <a:p>
            <a:r>
              <a:rPr lang="fi-FI"/>
              <a:t>Kohdeavustukset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34ABBBC-A5B1-C560-5818-4759F4BCAF80}"/>
              </a:ext>
            </a:extLst>
          </p:cNvPr>
          <p:cNvSpPr txBox="1"/>
          <p:nvPr/>
        </p:nvSpPr>
        <p:spPr>
          <a:xfrm>
            <a:off x="400050" y="1247775"/>
            <a:ext cx="114966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Avustus on tarkoitettu yleisessä käytössä olevien alueiden, lähiliikuntapaikkojen ja -reittien sekä rakennusten ja rakennelmien korjaus tai ylläpitokustannuksiin -&gt; ei voi kohdistua yksityiseen henkilökohtaiseen tarkoitukseen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Hakijana voi olla yhdistys, kylätoimikunta tai yksityishenkilö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Kohteella tulee olla omarahoitusosuutta ja työ tulee toteuttaa talkoovoimin niiltä osin, kuin se on mahdollista.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i-FI"/>
              <a:t>Avustuksen myöntäminen perustuu kokonaisharkintaan: </a:t>
            </a:r>
          </a:p>
          <a:p>
            <a:pPr lvl="0" fontAlgn="base"/>
            <a:r>
              <a:rPr lang="fi-FI"/>
              <a:t>	- kohteen tavoitettavuus </a:t>
            </a:r>
          </a:p>
          <a:p>
            <a:pPr lvl="0" fontAlgn="base"/>
            <a:r>
              <a:rPr lang="fi-FI"/>
              <a:t>	- käyttäjien määrä </a:t>
            </a:r>
          </a:p>
          <a:p>
            <a:pPr lvl="0" fontAlgn="base"/>
            <a:r>
              <a:rPr lang="fi-FI"/>
              <a:t>	- hyödyt kuntalaisille, joita saavutetaan avustetulla hankinnalla/toiminnalla/kunnostuksella </a:t>
            </a:r>
          </a:p>
          <a:p>
            <a:pPr lvl="0" fontAlgn="base"/>
            <a:r>
              <a:rPr lang="fi-FI"/>
              <a:t>	- toteutettavuus ja taloudellinen realistisuus </a:t>
            </a:r>
          </a:p>
          <a:p>
            <a:pPr lvl="0" fontAlgn="base"/>
            <a:r>
              <a:rPr lang="fi-FI"/>
              <a:t>	- muut mahdolliset avustukset 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7870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13A31-B817-60A4-4BE3-927C98A4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C8C4F0-26D3-ABCE-3BFC-16E35A604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0301" y="0"/>
            <a:ext cx="7311398" cy="1325563"/>
          </a:xfrm>
        </p:spPr>
        <p:txBody>
          <a:bodyPr/>
          <a:lstStyle/>
          <a:p>
            <a:r>
              <a:rPr lang="fi-FI"/>
              <a:t>Tapahtuma-kumppanuudet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879C233-CB5E-BA09-5D02-60C1469A5C9A}"/>
              </a:ext>
            </a:extLst>
          </p:cNvPr>
          <p:cNvSpPr txBox="1"/>
          <p:nvPr/>
        </p:nvSpPr>
        <p:spPr>
          <a:xfrm>
            <a:off x="625642" y="1211179"/>
            <a:ext cx="1121343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Tapahtuma-avustus </a:t>
            </a:r>
            <a:r>
              <a:rPr lang="fi-FI">
                <a:sym typeface="Wingdings" panose="05000000000000000000" pitchFamily="2" charset="2"/>
              </a:rPr>
              <a:t> Tapahtumakumppanuus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>
                <a:sym typeface="Wingdings" panose="05000000000000000000" pitchFamily="2" charset="2"/>
              </a:rPr>
              <a:t>Yhteistyötä mm. markkinoinnissa, suunnittelussa, avustuksissa, tiloissa, kalustossa, rahassa..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>
                <a:sym typeface="Wingdings" panose="05000000000000000000" pitchFamily="2" charset="2"/>
              </a:rPr>
              <a:t>Tapahtumakohtainen tai useita tapahtumakokonaisuuksia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Harkinnanvaraisesti kumppanuus voidaan sopia 1-3 vuoden ajalle</a:t>
            </a:r>
            <a:br>
              <a:rPr lang="fi-FI">
                <a:sym typeface="Wingdings" panose="05000000000000000000" pitchFamily="2" charset="2"/>
              </a:rPr>
            </a:b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72E4F"/>
                </a:solidFill>
              </a:rPr>
              <a:t>Hakuaika 1.-30.11. </a:t>
            </a:r>
            <a:r>
              <a:rPr lang="fi-FI">
                <a:solidFill>
                  <a:srgbClr val="272E4F"/>
                </a:solidFill>
                <a:sym typeface="Wingdings" panose="05000000000000000000" pitchFamily="2" charset="2"/>
              </a:rPr>
              <a:t> Päätökset tammikuussa.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72E4F"/>
                </a:solidFill>
                <a:sym typeface="Wingdings" panose="05000000000000000000" pitchFamily="2" charset="2"/>
              </a:rPr>
              <a:t>Liitteeksi ei vaadita toimintakertomuksia tms.. Pyydetään tapahtumaan liittyviä tietoja.</a:t>
            </a:r>
            <a:br>
              <a:rPr lang="fi-FI">
                <a:solidFill>
                  <a:srgbClr val="272E4F"/>
                </a:solidFill>
                <a:sym typeface="Wingdings" panose="05000000000000000000" pitchFamily="2" charset="2"/>
              </a:rPr>
            </a:br>
            <a:endParaRPr lang="fi-FI">
              <a:solidFill>
                <a:srgbClr val="272E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Toiminnan tulee kohdistua Rautjärvelle, mutta hakijan kotipaikan ei välttämättä tarvitse olla Rautjärvi. Hakijana voi toimia yhdistys, yritys, työryhmä tai yksityishenkilö.</a:t>
            </a:r>
            <a:endParaRPr lang="fi-FI">
              <a:solidFill>
                <a:srgbClr val="272E4F"/>
              </a:solidFill>
            </a:endParaRPr>
          </a:p>
          <a:p>
            <a:endParaRPr lang="fi-FI">
              <a:solidFill>
                <a:srgbClr val="272E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72E4F"/>
                </a:solidFill>
              </a:rPr>
              <a:t>Hyvinvointilautakunta ei määrittele erikseen kriteereitä, joiden tulee toteutua, jotta avustusta voi saada. 	- Avustusta hakeva taho määrittelee itse, minkä verran se avustusta hakee ja mihin toimintaan 	  se haettavan avustuksen tulee käyttämään.</a:t>
            </a:r>
          </a:p>
          <a:p>
            <a:endParaRPr lang="fi-FI">
              <a:solidFill>
                <a:srgbClr val="272E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72E4F"/>
                </a:solidFill>
              </a:rPr>
              <a:t>Avustettavaan toimintaan tulee aina olla osoittaa myös omarahoitusosuutta.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>
              <a:solidFill>
                <a:srgbClr val="272E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solidFill>
                  <a:srgbClr val="272E4F"/>
                </a:solidFill>
              </a:rPr>
              <a:t>Avustuksen myöntäminen perustuu kokonaisharkintaan.</a:t>
            </a:r>
            <a:br>
              <a:rPr lang="fi-FI">
                <a:solidFill>
                  <a:srgbClr val="272E4F"/>
                </a:solidFill>
              </a:rPr>
            </a:br>
            <a:endParaRPr lang="fi-FI">
              <a:solidFill>
                <a:srgbClr val="272E4F"/>
              </a:solidFill>
            </a:endParaRPr>
          </a:p>
          <a:p>
            <a:endParaRPr lang="fi-FI">
              <a:solidFill>
                <a:srgbClr val="272E4F"/>
              </a:solidFill>
            </a:endParaRPr>
          </a:p>
          <a:p>
            <a:endParaRPr lang="fi-FI">
              <a:solidFill>
                <a:srgbClr val="272E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811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A1D5295-BB14-46E1-A75F-94C121E0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1.10.2026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F84CAB9-5E53-4425-9C3A-EF82314E5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CD6CB2C-7B9F-40BA-AB3B-11006E1CB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9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6B7B6024-6ADD-4D9C-B641-5D613E5E75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5B40A50-AB93-4BF2-B72E-99BA3DE51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0196" y="514890"/>
            <a:ext cx="5661805" cy="5831513"/>
          </a:xfrm>
        </p:spPr>
        <p:txBody>
          <a:bodyPr vert="horz" lIns="396000" tIns="43200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fi-FI" sz="2800"/>
              <a:t>Keskeiset uudistukset</a:t>
            </a:r>
          </a:p>
          <a:p>
            <a:pPr>
              <a:lnSpc>
                <a:spcPct val="100000"/>
              </a:lnSpc>
            </a:pPr>
            <a:endParaRPr lang="fi-FI" sz="280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F0F0F0"/>
                </a:solidFill>
              </a:rPr>
              <a:t>Yksi jakava taho -&gt; ei päällekkäisiä avustuksia </a:t>
            </a:r>
            <a:endParaRPr lang="en-US" sz="1800">
              <a:solidFill>
                <a:srgbClr val="F0F0F0"/>
              </a:solidFill>
              <a:cs typeface="Arial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F0F0F0"/>
                </a:solidFill>
              </a:rPr>
              <a:t>Järjestöavustuksilla ei kriteeristöä -&gt; järjestöt itse määrittelevät kuinka paljon ne rahaa tarvitsevat, jotta toiminta voidaan toteuttaa. </a:t>
            </a:r>
            <a:endParaRPr lang="en-US" sz="1800">
              <a:solidFill>
                <a:srgbClr val="F0F0F0"/>
              </a:solidFill>
              <a:cs typeface="Arial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800">
                <a:solidFill>
                  <a:srgbClr val="F0F0F0"/>
                </a:solidFill>
                <a:cs typeface="Arial"/>
              </a:rPr>
              <a:t>Kohdeavustuksia voi hakea myös esimerkiksi kylätoimikunnat tai yksityiset henkilöt </a:t>
            </a:r>
            <a:endParaRPr lang="en-US" sz="1800">
              <a:solidFill>
                <a:srgbClr val="202020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F0F0F0"/>
                </a:solidFill>
                <a:cs typeface="Arial"/>
              </a:rPr>
              <a:t>Tapahtuma avustuksien hakuaika ja vaadittavat liitteet muuttuvat sekä hakijana voi toimia useita erilaisia tahoja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F0F0F0"/>
                </a:solidFill>
              </a:rPr>
              <a:t>Raportointivelvoite -&gt; kunnalla mahdollisuus periä tukea takaisin.​</a:t>
            </a:r>
            <a:endParaRPr lang="en-US" sz="1800">
              <a:solidFill>
                <a:srgbClr val="F0F0F0"/>
              </a:solidFill>
              <a:cs typeface="Arial"/>
            </a:endParaRPr>
          </a:p>
          <a:p>
            <a:pPr marL="285750" indent="-285750">
              <a:buChar char="•"/>
            </a:pPr>
            <a:r>
              <a:rPr lang="en-US" sz="1800">
                <a:solidFill>
                  <a:srgbClr val="F0F0F0"/>
                </a:solidFill>
                <a:cs typeface="Arial"/>
              </a:rPr>
              <a:t>Hakulomakkeilla olevat kysymykset muuttuvat vastaamaan uutta avustusten jakotapaa</a:t>
            </a:r>
          </a:p>
          <a:p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12148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7152" y="2299826"/>
            <a:ext cx="9116695" cy="173164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3348354">
              <a:lnSpc>
                <a:spcPts val="4320"/>
              </a:lnSpc>
              <a:spcBef>
                <a:spcPts val="640"/>
              </a:spcBef>
            </a:pPr>
            <a:r>
              <a:rPr spc="-10" err="1">
                <a:solidFill>
                  <a:srgbClr val="F5F8FC"/>
                </a:solidFill>
                <a:latin typeface="Arial"/>
                <a:cs typeface="Arial"/>
              </a:rPr>
              <a:t>Ajatuksia</a:t>
            </a:r>
            <a:r>
              <a:rPr spc="-10">
                <a:solidFill>
                  <a:srgbClr val="F5F8FC"/>
                </a:solidFill>
                <a:latin typeface="Arial"/>
                <a:cs typeface="Arial"/>
              </a:rPr>
              <a:t>, </a:t>
            </a:r>
            <a:r>
              <a:rPr err="1">
                <a:solidFill>
                  <a:srgbClr val="F5F8FC"/>
                </a:solidFill>
                <a:latin typeface="Arial"/>
                <a:cs typeface="Arial"/>
              </a:rPr>
              <a:t>kommentteja</a:t>
            </a:r>
            <a:r>
              <a:rPr>
                <a:solidFill>
                  <a:srgbClr val="F5F8FC"/>
                </a:solidFill>
                <a:latin typeface="Arial"/>
                <a:cs typeface="Arial"/>
              </a:rPr>
              <a:t>,</a:t>
            </a:r>
            <a:r>
              <a:rPr spc="-235">
                <a:solidFill>
                  <a:srgbClr val="F5F8FC"/>
                </a:solidFill>
                <a:latin typeface="Arial"/>
                <a:cs typeface="Arial"/>
              </a:rPr>
              <a:t> </a:t>
            </a:r>
            <a:r>
              <a:rPr err="1">
                <a:solidFill>
                  <a:srgbClr val="F5F8FC"/>
                </a:solidFill>
                <a:latin typeface="Arial"/>
                <a:cs typeface="Arial"/>
              </a:rPr>
              <a:t>kysymyksiä</a:t>
            </a:r>
            <a:r>
              <a:rPr>
                <a:solidFill>
                  <a:srgbClr val="F5F8FC"/>
                </a:solidFill>
                <a:latin typeface="Arial"/>
                <a:cs typeface="Arial"/>
              </a:rPr>
              <a:t>,</a:t>
            </a:r>
            <a:r>
              <a:rPr spc="-235">
                <a:solidFill>
                  <a:srgbClr val="F5F8FC"/>
                </a:solidFill>
                <a:latin typeface="Arial"/>
                <a:cs typeface="Arial"/>
              </a:rPr>
              <a:t> </a:t>
            </a:r>
            <a:r>
              <a:rPr spc="-10" err="1">
                <a:solidFill>
                  <a:srgbClr val="F5F8FC"/>
                </a:solidFill>
                <a:latin typeface="Arial"/>
                <a:cs typeface="Arial"/>
              </a:rPr>
              <a:t>palautetta</a:t>
            </a:r>
            <a:r>
              <a:rPr spc="-10">
                <a:solidFill>
                  <a:srgbClr val="F5F8FC"/>
                </a:solidFill>
                <a:latin typeface="Arial"/>
                <a:cs typeface="Arial"/>
              </a:rPr>
              <a:t>,</a:t>
            </a:r>
          </a:p>
          <a:p>
            <a:pPr marL="3585845">
              <a:lnSpc>
                <a:spcPts val="4255"/>
              </a:lnSpc>
            </a:pPr>
            <a:r>
              <a:rPr spc="-10" err="1">
                <a:solidFill>
                  <a:srgbClr val="F5F8FC"/>
                </a:solidFill>
                <a:latin typeface="Arial"/>
                <a:cs typeface="Arial"/>
              </a:rPr>
              <a:t>ideoita</a:t>
            </a:r>
            <a:r>
              <a:rPr spc="-10">
                <a:solidFill>
                  <a:srgbClr val="F5F8FC"/>
                </a:solidFill>
                <a:latin typeface="Arial"/>
                <a:cs typeface="Arial"/>
              </a:rPr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7529" rIns="0" bIns="0" rtlCol="0">
            <a:spAutoFit/>
          </a:bodyPr>
          <a:lstStyle/>
          <a:p>
            <a:pPr marL="4762500">
              <a:lnSpc>
                <a:spcPct val="100000"/>
              </a:lnSpc>
              <a:spcBef>
                <a:spcPts val="95"/>
              </a:spcBef>
            </a:pPr>
            <a:r>
              <a:rPr sz="4600" spc="-25" err="1"/>
              <a:t>Ajankohtaiset</a:t>
            </a:r>
            <a:r>
              <a:rPr sz="4600" spc="-150"/>
              <a:t> </a:t>
            </a:r>
            <a:r>
              <a:rPr sz="4600" spc="-10" err="1"/>
              <a:t>asiat</a:t>
            </a:r>
            <a:endParaRPr sz="4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1892"/>
            <a:ext cx="4657305" cy="68061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275308" y="2332376"/>
            <a:ext cx="4289425" cy="90805"/>
            <a:chOff x="5275308" y="2332376"/>
            <a:chExt cx="4289425" cy="90805"/>
          </a:xfrm>
        </p:grpSpPr>
        <p:sp>
          <p:nvSpPr>
            <p:cNvPr id="5" name="object 5"/>
            <p:cNvSpPr/>
            <p:nvPr/>
          </p:nvSpPr>
          <p:spPr>
            <a:xfrm>
              <a:off x="5297304" y="2361113"/>
              <a:ext cx="4244340" cy="48895"/>
            </a:xfrm>
            <a:custGeom>
              <a:avLst/>
              <a:gdLst/>
              <a:ahLst/>
              <a:cxnLst/>
              <a:rect l="l" t="t" r="r" b="b"/>
              <a:pathLst>
                <a:path w="4244340" h="48894">
                  <a:moveTo>
                    <a:pt x="2875081" y="22012"/>
                  </a:moveTo>
                  <a:lnTo>
                    <a:pt x="2040923" y="22012"/>
                  </a:lnTo>
                  <a:lnTo>
                    <a:pt x="2085018" y="23225"/>
                  </a:lnTo>
                  <a:lnTo>
                    <a:pt x="2143358" y="26534"/>
                  </a:lnTo>
                  <a:lnTo>
                    <a:pt x="2143070" y="26534"/>
                  </a:lnTo>
                  <a:lnTo>
                    <a:pt x="2276911" y="37495"/>
                  </a:lnTo>
                  <a:lnTo>
                    <a:pt x="2334406" y="41715"/>
                  </a:lnTo>
                  <a:lnTo>
                    <a:pt x="2386680" y="44863"/>
                  </a:lnTo>
                  <a:lnTo>
                    <a:pt x="2434737" y="47020"/>
                  </a:lnTo>
                  <a:lnTo>
                    <a:pt x="2483092" y="48366"/>
                  </a:lnTo>
                  <a:lnTo>
                    <a:pt x="2522217" y="48689"/>
                  </a:lnTo>
                  <a:lnTo>
                    <a:pt x="2563648" y="48366"/>
                  </a:lnTo>
                  <a:lnTo>
                    <a:pt x="2604879" y="47379"/>
                  </a:lnTo>
                  <a:lnTo>
                    <a:pt x="2690756" y="43744"/>
                  </a:lnTo>
                  <a:lnTo>
                    <a:pt x="2966450" y="29342"/>
                  </a:lnTo>
                  <a:lnTo>
                    <a:pt x="3024287" y="27533"/>
                  </a:lnTo>
                  <a:lnTo>
                    <a:pt x="3024087" y="27533"/>
                  </a:lnTo>
                  <a:lnTo>
                    <a:pt x="3079149" y="26534"/>
                  </a:lnTo>
                  <a:lnTo>
                    <a:pt x="3777037" y="26238"/>
                  </a:lnTo>
                  <a:lnTo>
                    <a:pt x="3792012" y="25658"/>
                  </a:lnTo>
                  <a:lnTo>
                    <a:pt x="3768284" y="25658"/>
                  </a:lnTo>
                  <a:lnTo>
                    <a:pt x="3732113" y="25290"/>
                  </a:lnTo>
                  <a:lnTo>
                    <a:pt x="3721456" y="25290"/>
                  </a:lnTo>
                  <a:lnTo>
                    <a:pt x="3665231" y="23970"/>
                  </a:lnTo>
                  <a:lnTo>
                    <a:pt x="3661788" y="23970"/>
                  </a:lnTo>
                  <a:lnTo>
                    <a:pt x="3620086" y="22403"/>
                  </a:lnTo>
                  <a:lnTo>
                    <a:pt x="2891367" y="22403"/>
                  </a:lnTo>
                  <a:lnTo>
                    <a:pt x="2875081" y="22012"/>
                  </a:lnTo>
                  <a:close/>
                </a:path>
                <a:path w="4244340" h="48894">
                  <a:moveTo>
                    <a:pt x="810270" y="1845"/>
                  </a:moveTo>
                  <a:lnTo>
                    <a:pt x="799058" y="1845"/>
                  </a:lnTo>
                  <a:lnTo>
                    <a:pt x="765174" y="2008"/>
                  </a:lnTo>
                  <a:lnTo>
                    <a:pt x="717888" y="3376"/>
                  </a:lnTo>
                  <a:lnTo>
                    <a:pt x="343355" y="22746"/>
                  </a:lnTo>
                  <a:lnTo>
                    <a:pt x="380519" y="24123"/>
                  </a:lnTo>
                  <a:lnTo>
                    <a:pt x="448056" y="27533"/>
                  </a:lnTo>
                  <a:lnTo>
                    <a:pt x="587008" y="36156"/>
                  </a:lnTo>
                  <a:lnTo>
                    <a:pt x="643755" y="38916"/>
                  </a:lnTo>
                  <a:lnTo>
                    <a:pt x="693943" y="40557"/>
                  </a:lnTo>
                  <a:lnTo>
                    <a:pt x="741076" y="41260"/>
                  </a:lnTo>
                  <a:lnTo>
                    <a:pt x="731455" y="41260"/>
                  </a:lnTo>
                  <a:lnTo>
                    <a:pt x="782186" y="41107"/>
                  </a:lnTo>
                  <a:lnTo>
                    <a:pt x="824012" y="40327"/>
                  </a:lnTo>
                  <a:lnTo>
                    <a:pt x="1345750" y="26534"/>
                  </a:lnTo>
                  <a:lnTo>
                    <a:pt x="1344550" y="26534"/>
                  </a:lnTo>
                  <a:lnTo>
                    <a:pt x="1391273" y="25936"/>
                  </a:lnTo>
                  <a:lnTo>
                    <a:pt x="1386964" y="25936"/>
                  </a:lnTo>
                  <a:lnTo>
                    <a:pt x="1704860" y="25658"/>
                  </a:lnTo>
                  <a:lnTo>
                    <a:pt x="1657078" y="24628"/>
                  </a:lnTo>
                  <a:lnTo>
                    <a:pt x="1655740" y="24628"/>
                  </a:lnTo>
                  <a:lnTo>
                    <a:pt x="1609161" y="22403"/>
                  </a:lnTo>
                  <a:lnTo>
                    <a:pt x="1564987" y="18883"/>
                  </a:lnTo>
                  <a:lnTo>
                    <a:pt x="1559806" y="18273"/>
                  </a:lnTo>
                  <a:lnTo>
                    <a:pt x="1112069" y="18273"/>
                  </a:lnTo>
                  <a:lnTo>
                    <a:pt x="1061533" y="17503"/>
                  </a:lnTo>
                  <a:lnTo>
                    <a:pt x="1057229" y="17503"/>
                  </a:lnTo>
                  <a:lnTo>
                    <a:pt x="1000734" y="13833"/>
                  </a:lnTo>
                  <a:lnTo>
                    <a:pt x="943763" y="8772"/>
                  </a:lnTo>
                  <a:lnTo>
                    <a:pt x="894714" y="5121"/>
                  </a:lnTo>
                  <a:lnTo>
                    <a:pt x="850595" y="2818"/>
                  </a:lnTo>
                  <a:lnTo>
                    <a:pt x="810270" y="1845"/>
                  </a:lnTo>
                  <a:close/>
                </a:path>
                <a:path w="4244340" h="48894">
                  <a:moveTo>
                    <a:pt x="1972724" y="23522"/>
                  </a:moveTo>
                  <a:lnTo>
                    <a:pt x="1848378" y="23522"/>
                  </a:lnTo>
                  <a:lnTo>
                    <a:pt x="1797814" y="24887"/>
                  </a:lnTo>
                  <a:lnTo>
                    <a:pt x="1796744" y="24887"/>
                  </a:lnTo>
                  <a:lnTo>
                    <a:pt x="1746826" y="25658"/>
                  </a:lnTo>
                  <a:lnTo>
                    <a:pt x="1535789" y="25936"/>
                  </a:lnTo>
                  <a:lnTo>
                    <a:pt x="1631634" y="28004"/>
                  </a:lnTo>
                  <a:lnTo>
                    <a:pt x="1786536" y="33984"/>
                  </a:lnTo>
                  <a:lnTo>
                    <a:pt x="1828693" y="34143"/>
                  </a:lnTo>
                  <a:lnTo>
                    <a:pt x="1863093" y="33008"/>
                  </a:lnTo>
                  <a:lnTo>
                    <a:pt x="1892097" y="30989"/>
                  </a:lnTo>
                  <a:lnTo>
                    <a:pt x="1943339" y="25936"/>
                  </a:lnTo>
                  <a:lnTo>
                    <a:pt x="1972724" y="23522"/>
                  </a:lnTo>
                  <a:close/>
                </a:path>
                <a:path w="4244340" h="48894">
                  <a:moveTo>
                    <a:pt x="3749027" y="27316"/>
                  </a:moveTo>
                  <a:lnTo>
                    <a:pt x="3232507" y="27316"/>
                  </a:lnTo>
                  <a:lnTo>
                    <a:pt x="3280216" y="28347"/>
                  </a:lnTo>
                  <a:lnTo>
                    <a:pt x="3279014" y="28347"/>
                  </a:lnTo>
                  <a:lnTo>
                    <a:pt x="3497400" y="32859"/>
                  </a:lnTo>
                  <a:lnTo>
                    <a:pt x="3541699" y="32859"/>
                  </a:lnTo>
                  <a:lnTo>
                    <a:pt x="3595382" y="32121"/>
                  </a:lnTo>
                  <a:lnTo>
                    <a:pt x="3749027" y="27316"/>
                  </a:lnTo>
                  <a:close/>
                </a:path>
                <a:path w="4244340" h="48894">
                  <a:moveTo>
                    <a:pt x="457" y="13833"/>
                  </a:moveTo>
                  <a:lnTo>
                    <a:pt x="340" y="15915"/>
                  </a:lnTo>
                  <a:lnTo>
                    <a:pt x="230" y="17889"/>
                  </a:lnTo>
                  <a:lnTo>
                    <a:pt x="109" y="20060"/>
                  </a:lnTo>
                  <a:lnTo>
                    <a:pt x="0" y="22012"/>
                  </a:lnTo>
                  <a:lnTo>
                    <a:pt x="1219" y="24628"/>
                  </a:lnTo>
                  <a:lnTo>
                    <a:pt x="1151" y="25290"/>
                  </a:lnTo>
                  <a:lnTo>
                    <a:pt x="1055" y="26238"/>
                  </a:lnTo>
                  <a:lnTo>
                    <a:pt x="945" y="27316"/>
                  </a:lnTo>
                  <a:lnTo>
                    <a:pt x="875" y="28004"/>
                  </a:lnTo>
                  <a:lnTo>
                    <a:pt x="769" y="29051"/>
                  </a:lnTo>
                  <a:lnTo>
                    <a:pt x="694" y="29783"/>
                  </a:lnTo>
                  <a:lnTo>
                    <a:pt x="572" y="30989"/>
                  </a:lnTo>
                  <a:lnTo>
                    <a:pt x="457" y="32121"/>
                  </a:lnTo>
                  <a:lnTo>
                    <a:pt x="36389" y="28347"/>
                  </a:lnTo>
                  <a:lnTo>
                    <a:pt x="36113" y="28347"/>
                  </a:lnTo>
                  <a:lnTo>
                    <a:pt x="78498" y="24887"/>
                  </a:lnTo>
                  <a:lnTo>
                    <a:pt x="79416" y="24887"/>
                  </a:lnTo>
                  <a:lnTo>
                    <a:pt x="111138" y="23039"/>
                  </a:lnTo>
                  <a:lnTo>
                    <a:pt x="86260" y="21688"/>
                  </a:lnTo>
                  <a:lnTo>
                    <a:pt x="85987" y="21688"/>
                  </a:lnTo>
                  <a:lnTo>
                    <a:pt x="43094" y="18273"/>
                  </a:lnTo>
                  <a:lnTo>
                    <a:pt x="457" y="13833"/>
                  </a:lnTo>
                  <a:close/>
                </a:path>
                <a:path w="4244340" h="48894">
                  <a:moveTo>
                    <a:pt x="4244047" y="13833"/>
                  </a:moveTo>
                  <a:lnTo>
                    <a:pt x="4198928" y="14680"/>
                  </a:lnTo>
                  <a:lnTo>
                    <a:pt x="4106237" y="17503"/>
                  </a:lnTo>
                  <a:lnTo>
                    <a:pt x="4106455" y="17503"/>
                  </a:lnTo>
                  <a:lnTo>
                    <a:pt x="4021644" y="20599"/>
                  </a:lnTo>
                  <a:lnTo>
                    <a:pt x="4048746" y="20599"/>
                  </a:lnTo>
                  <a:lnTo>
                    <a:pt x="4094608" y="21688"/>
                  </a:lnTo>
                  <a:lnTo>
                    <a:pt x="4094004" y="21688"/>
                  </a:lnTo>
                  <a:lnTo>
                    <a:pt x="4144673" y="23970"/>
                  </a:lnTo>
                  <a:lnTo>
                    <a:pt x="4143932" y="23970"/>
                  </a:lnTo>
                  <a:lnTo>
                    <a:pt x="4192746" y="27316"/>
                  </a:lnTo>
                  <a:lnTo>
                    <a:pt x="4244047" y="32121"/>
                  </a:lnTo>
                  <a:lnTo>
                    <a:pt x="4244047" y="13833"/>
                  </a:lnTo>
                  <a:close/>
                </a:path>
                <a:path w="4244340" h="48894">
                  <a:moveTo>
                    <a:pt x="3777037" y="26238"/>
                  </a:moveTo>
                  <a:lnTo>
                    <a:pt x="3130724" y="26238"/>
                  </a:lnTo>
                  <a:lnTo>
                    <a:pt x="3185535" y="26534"/>
                  </a:lnTo>
                  <a:lnTo>
                    <a:pt x="3181913" y="26534"/>
                  </a:lnTo>
                  <a:lnTo>
                    <a:pt x="3235130" y="27316"/>
                  </a:lnTo>
                  <a:lnTo>
                    <a:pt x="3749210" y="27316"/>
                  </a:lnTo>
                  <a:lnTo>
                    <a:pt x="3777037" y="26238"/>
                  </a:lnTo>
                  <a:close/>
                </a:path>
                <a:path w="4244340" h="48894">
                  <a:moveTo>
                    <a:pt x="261988" y="20599"/>
                  </a:moveTo>
                  <a:lnTo>
                    <a:pt x="194184" y="20599"/>
                  </a:lnTo>
                  <a:lnTo>
                    <a:pt x="158253" y="21130"/>
                  </a:lnTo>
                  <a:lnTo>
                    <a:pt x="160437" y="21130"/>
                  </a:lnTo>
                  <a:lnTo>
                    <a:pt x="115273" y="22746"/>
                  </a:lnTo>
                  <a:lnTo>
                    <a:pt x="116161" y="22746"/>
                  </a:lnTo>
                  <a:lnTo>
                    <a:pt x="111138" y="23039"/>
                  </a:lnTo>
                  <a:lnTo>
                    <a:pt x="128299" y="23970"/>
                  </a:lnTo>
                  <a:lnTo>
                    <a:pt x="172696" y="25290"/>
                  </a:lnTo>
                  <a:lnTo>
                    <a:pt x="222724" y="25658"/>
                  </a:lnTo>
                  <a:lnTo>
                    <a:pt x="217533" y="25658"/>
                  </a:lnTo>
                  <a:lnTo>
                    <a:pt x="281946" y="24887"/>
                  </a:lnTo>
                  <a:lnTo>
                    <a:pt x="274943" y="24887"/>
                  </a:lnTo>
                  <a:lnTo>
                    <a:pt x="324038" y="23522"/>
                  </a:lnTo>
                  <a:lnTo>
                    <a:pt x="343355" y="22746"/>
                  </a:lnTo>
                  <a:lnTo>
                    <a:pt x="314808" y="21688"/>
                  </a:lnTo>
                  <a:lnTo>
                    <a:pt x="312084" y="21688"/>
                  </a:lnTo>
                  <a:lnTo>
                    <a:pt x="261988" y="20599"/>
                  </a:lnTo>
                  <a:close/>
                </a:path>
                <a:path w="4244340" h="48894">
                  <a:moveTo>
                    <a:pt x="4021644" y="20599"/>
                  </a:moveTo>
                  <a:lnTo>
                    <a:pt x="3964873" y="20599"/>
                  </a:lnTo>
                  <a:lnTo>
                    <a:pt x="3948818" y="20770"/>
                  </a:lnTo>
                  <a:lnTo>
                    <a:pt x="3894544" y="22012"/>
                  </a:lnTo>
                  <a:lnTo>
                    <a:pt x="3896312" y="22012"/>
                  </a:lnTo>
                  <a:lnTo>
                    <a:pt x="3848680" y="23522"/>
                  </a:lnTo>
                  <a:lnTo>
                    <a:pt x="3849225" y="23522"/>
                  </a:lnTo>
                  <a:lnTo>
                    <a:pt x="3792012" y="25658"/>
                  </a:lnTo>
                  <a:lnTo>
                    <a:pt x="3812701" y="25658"/>
                  </a:lnTo>
                  <a:lnTo>
                    <a:pt x="3913724" y="23970"/>
                  </a:lnTo>
                  <a:lnTo>
                    <a:pt x="3915697" y="23970"/>
                  </a:lnTo>
                  <a:lnTo>
                    <a:pt x="4021644" y="20599"/>
                  </a:lnTo>
                  <a:close/>
                </a:path>
                <a:path w="4244340" h="48894">
                  <a:moveTo>
                    <a:pt x="2559894" y="0"/>
                  </a:moveTo>
                  <a:lnTo>
                    <a:pt x="2509424" y="577"/>
                  </a:lnTo>
                  <a:lnTo>
                    <a:pt x="2457335" y="1845"/>
                  </a:lnTo>
                  <a:lnTo>
                    <a:pt x="2346662" y="5845"/>
                  </a:lnTo>
                  <a:lnTo>
                    <a:pt x="2346817" y="5845"/>
                  </a:lnTo>
                  <a:lnTo>
                    <a:pt x="1848787" y="23522"/>
                  </a:lnTo>
                  <a:lnTo>
                    <a:pt x="1974492" y="23522"/>
                  </a:lnTo>
                  <a:lnTo>
                    <a:pt x="1998226" y="22403"/>
                  </a:lnTo>
                  <a:lnTo>
                    <a:pt x="1982911" y="22403"/>
                  </a:lnTo>
                  <a:lnTo>
                    <a:pt x="2875081" y="22012"/>
                  </a:lnTo>
                  <a:lnTo>
                    <a:pt x="2846720" y="21331"/>
                  </a:lnTo>
                  <a:lnTo>
                    <a:pt x="2811085" y="18648"/>
                  </a:lnTo>
                  <a:lnTo>
                    <a:pt x="2739309" y="8233"/>
                  </a:lnTo>
                  <a:lnTo>
                    <a:pt x="2698451" y="4231"/>
                  </a:lnTo>
                  <a:lnTo>
                    <a:pt x="2654720" y="1645"/>
                  </a:lnTo>
                  <a:lnTo>
                    <a:pt x="2608430" y="295"/>
                  </a:lnTo>
                  <a:lnTo>
                    <a:pt x="2559894" y="0"/>
                  </a:lnTo>
                  <a:close/>
                </a:path>
                <a:path w="4244340" h="48894">
                  <a:moveTo>
                    <a:pt x="3270026" y="6913"/>
                  </a:moveTo>
                  <a:lnTo>
                    <a:pt x="3211424" y="7766"/>
                  </a:lnTo>
                  <a:lnTo>
                    <a:pt x="3156191" y="9618"/>
                  </a:lnTo>
                  <a:lnTo>
                    <a:pt x="3102060" y="12220"/>
                  </a:lnTo>
                  <a:lnTo>
                    <a:pt x="3102387" y="12220"/>
                  </a:lnTo>
                  <a:lnTo>
                    <a:pt x="2964856" y="20060"/>
                  </a:lnTo>
                  <a:lnTo>
                    <a:pt x="2923401" y="21688"/>
                  </a:lnTo>
                  <a:lnTo>
                    <a:pt x="2871363" y="22403"/>
                  </a:lnTo>
                  <a:lnTo>
                    <a:pt x="3620086" y="22403"/>
                  </a:lnTo>
                  <a:lnTo>
                    <a:pt x="3596255" y="21507"/>
                  </a:lnTo>
                  <a:lnTo>
                    <a:pt x="3534337" y="18273"/>
                  </a:lnTo>
                  <a:lnTo>
                    <a:pt x="3398466" y="9618"/>
                  </a:lnTo>
                  <a:lnTo>
                    <a:pt x="3398727" y="9618"/>
                  </a:lnTo>
                  <a:lnTo>
                    <a:pt x="3332199" y="7408"/>
                  </a:lnTo>
                  <a:lnTo>
                    <a:pt x="3270026" y="6913"/>
                  </a:lnTo>
                  <a:close/>
                </a:path>
                <a:path w="4244340" h="48894">
                  <a:moveTo>
                    <a:pt x="4016006" y="20060"/>
                  </a:moveTo>
                  <a:lnTo>
                    <a:pt x="3956935" y="20060"/>
                  </a:lnTo>
                  <a:lnTo>
                    <a:pt x="4063042" y="20599"/>
                  </a:lnTo>
                  <a:lnTo>
                    <a:pt x="3964873" y="20599"/>
                  </a:lnTo>
                  <a:lnTo>
                    <a:pt x="4016006" y="20060"/>
                  </a:lnTo>
                  <a:close/>
                </a:path>
                <a:path w="4244340" h="48894">
                  <a:moveTo>
                    <a:pt x="1473166" y="8772"/>
                  </a:moveTo>
                  <a:lnTo>
                    <a:pt x="1317311" y="8772"/>
                  </a:lnTo>
                  <a:lnTo>
                    <a:pt x="1213783" y="14680"/>
                  </a:lnTo>
                  <a:lnTo>
                    <a:pt x="1213307" y="14680"/>
                  </a:lnTo>
                  <a:lnTo>
                    <a:pt x="1163307" y="17046"/>
                  </a:lnTo>
                  <a:lnTo>
                    <a:pt x="1108689" y="18273"/>
                  </a:lnTo>
                  <a:lnTo>
                    <a:pt x="1559806" y="18273"/>
                  </a:lnTo>
                  <a:lnTo>
                    <a:pt x="1522082" y="13833"/>
                  </a:lnTo>
                  <a:lnTo>
                    <a:pt x="1473166" y="8772"/>
                  </a:lnTo>
                  <a:close/>
                </a:path>
                <a:path w="4244340" h="48894">
                  <a:moveTo>
                    <a:pt x="1420752" y="6472"/>
                  </a:moveTo>
                  <a:lnTo>
                    <a:pt x="1369998" y="6747"/>
                  </a:lnTo>
                  <a:lnTo>
                    <a:pt x="1316520" y="8772"/>
                  </a:lnTo>
                  <a:lnTo>
                    <a:pt x="1475768" y="8772"/>
                  </a:lnTo>
                  <a:lnTo>
                    <a:pt x="1420752" y="6472"/>
                  </a:lnTo>
                  <a:close/>
                </a:path>
              </a:pathLst>
            </a:custGeom>
            <a:solidFill>
              <a:srgbClr val="DA8A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97533" y="2354601"/>
              <a:ext cx="4244975" cy="46355"/>
            </a:xfrm>
            <a:custGeom>
              <a:avLst/>
              <a:gdLst/>
              <a:ahLst/>
              <a:cxnLst/>
              <a:rect l="l" t="t" r="r" b="b"/>
              <a:pathLst>
                <a:path w="4244975" h="46355">
                  <a:moveTo>
                    <a:pt x="228" y="20345"/>
                  </a:moveTo>
                  <a:lnTo>
                    <a:pt x="67209" y="14216"/>
                  </a:lnTo>
                  <a:lnTo>
                    <a:pt x="126968" y="9787"/>
                  </a:lnTo>
                  <a:lnTo>
                    <a:pt x="181124" y="6984"/>
                  </a:lnTo>
                  <a:lnTo>
                    <a:pt x="231298" y="5738"/>
                  </a:lnTo>
                  <a:lnTo>
                    <a:pt x="279110" y="5977"/>
                  </a:lnTo>
                  <a:lnTo>
                    <a:pt x="326181" y="7628"/>
                  </a:lnTo>
                  <a:lnTo>
                    <a:pt x="374130" y="10621"/>
                  </a:lnTo>
                  <a:lnTo>
                    <a:pt x="424578" y="14884"/>
                  </a:lnTo>
                  <a:lnTo>
                    <a:pt x="479145" y="20345"/>
                  </a:lnTo>
                  <a:lnTo>
                    <a:pt x="530807" y="24172"/>
                  </a:lnTo>
                  <a:lnTo>
                    <a:pt x="582641" y="25261"/>
                  </a:lnTo>
                  <a:lnTo>
                    <a:pt x="634268" y="24318"/>
                  </a:lnTo>
                  <a:lnTo>
                    <a:pt x="685309" y="22053"/>
                  </a:lnTo>
                  <a:lnTo>
                    <a:pt x="735387" y="19173"/>
                  </a:lnTo>
                  <a:lnTo>
                    <a:pt x="784121" y="16387"/>
                  </a:lnTo>
                  <a:lnTo>
                    <a:pt x="831135" y="14403"/>
                  </a:lnTo>
                  <a:lnTo>
                    <a:pt x="876048" y="13929"/>
                  </a:lnTo>
                  <a:lnTo>
                    <a:pt x="918484" y="15674"/>
                  </a:lnTo>
                  <a:lnTo>
                    <a:pt x="958062" y="20345"/>
                  </a:lnTo>
                  <a:lnTo>
                    <a:pt x="994804" y="25697"/>
                  </a:lnTo>
                  <a:lnTo>
                    <a:pt x="1035632" y="30137"/>
                  </a:lnTo>
                  <a:lnTo>
                    <a:pt x="1080151" y="33611"/>
                  </a:lnTo>
                  <a:lnTo>
                    <a:pt x="1127967" y="36067"/>
                  </a:lnTo>
                  <a:lnTo>
                    <a:pt x="1178686" y="37453"/>
                  </a:lnTo>
                  <a:lnTo>
                    <a:pt x="1231913" y="37716"/>
                  </a:lnTo>
                  <a:lnTo>
                    <a:pt x="1287252" y="36803"/>
                  </a:lnTo>
                  <a:lnTo>
                    <a:pt x="1344311" y="34662"/>
                  </a:lnTo>
                  <a:lnTo>
                    <a:pt x="1402694" y="31240"/>
                  </a:lnTo>
                  <a:lnTo>
                    <a:pt x="1462006" y="26486"/>
                  </a:lnTo>
                  <a:lnTo>
                    <a:pt x="1521853" y="20345"/>
                  </a:lnTo>
                  <a:lnTo>
                    <a:pt x="1569121" y="15289"/>
                  </a:lnTo>
                  <a:lnTo>
                    <a:pt x="1616668" y="10906"/>
                  </a:lnTo>
                  <a:lnTo>
                    <a:pt x="1664504" y="7222"/>
                  </a:lnTo>
                  <a:lnTo>
                    <a:pt x="1712640" y="4263"/>
                  </a:lnTo>
                  <a:lnTo>
                    <a:pt x="1761088" y="2055"/>
                  </a:lnTo>
                  <a:lnTo>
                    <a:pt x="1809859" y="625"/>
                  </a:lnTo>
                  <a:lnTo>
                    <a:pt x="1858964" y="0"/>
                  </a:lnTo>
                  <a:lnTo>
                    <a:pt x="1908413" y="204"/>
                  </a:lnTo>
                  <a:lnTo>
                    <a:pt x="1958217" y="1265"/>
                  </a:lnTo>
                  <a:lnTo>
                    <a:pt x="2008389" y="3210"/>
                  </a:lnTo>
                  <a:lnTo>
                    <a:pt x="2058938" y="6064"/>
                  </a:lnTo>
                  <a:lnTo>
                    <a:pt x="2109876" y="9853"/>
                  </a:lnTo>
                  <a:lnTo>
                    <a:pt x="2161213" y="14605"/>
                  </a:lnTo>
                  <a:lnTo>
                    <a:pt x="2212962" y="20345"/>
                  </a:lnTo>
                  <a:lnTo>
                    <a:pt x="2281745" y="27295"/>
                  </a:lnTo>
                  <a:lnTo>
                    <a:pt x="2343462" y="31071"/>
                  </a:lnTo>
                  <a:lnTo>
                    <a:pt x="2399377" y="32286"/>
                  </a:lnTo>
                  <a:lnTo>
                    <a:pt x="2450749" y="31548"/>
                  </a:lnTo>
                  <a:lnTo>
                    <a:pt x="2498844" y="29470"/>
                  </a:lnTo>
                  <a:lnTo>
                    <a:pt x="2544921" y="26662"/>
                  </a:lnTo>
                  <a:lnTo>
                    <a:pt x="2590244" y="23734"/>
                  </a:lnTo>
                  <a:lnTo>
                    <a:pt x="2636075" y="21298"/>
                  </a:lnTo>
                  <a:lnTo>
                    <a:pt x="2683676" y="19965"/>
                  </a:lnTo>
                  <a:lnTo>
                    <a:pt x="2734310" y="20345"/>
                  </a:lnTo>
                  <a:lnTo>
                    <a:pt x="2787217" y="21149"/>
                  </a:lnTo>
                  <a:lnTo>
                    <a:pt x="2840631" y="20901"/>
                  </a:lnTo>
                  <a:lnTo>
                    <a:pt x="2894296" y="19927"/>
                  </a:lnTo>
                  <a:lnTo>
                    <a:pt x="2947960" y="18556"/>
                  </a:lnTo>
                  <a:lnTo>
                    <a:pt x="3001367" y="17116"/>
                  </a:lnTo>
                  <a:lnTo>
                    <a:pt x="3054264" y="15934"/>
                  </a:lnTo>
                  <a:lnTo>
                    <a:pt x="3106396" y="15338"/>
                  </a:lnTo>
                  <a:lnTo>
                    <a:pt x="3157511" y="15656"/>
                  </a:lnTo>
                  <a:lnTo>
                    <a:pt x="3207353" y="17216"/>
                  </a:lnTo>
                  <a:lnTo>
                    <a:pt x="3255670" y="20345"/>
                  </a:lnTo>
                  <a:lnTo>
                    <a:pt x="3283939" y="22166"/>
                  </a:lnTo>
                  <a:lnTo>
                    <a:pt x="3318370" y="23434"/>
                  </a:lnTo>
                  <a:lnTo>
                    <a:pt x="3358341" y="24212"/>
                  </a:lnTo>
                  <a:lnTo>
                    <a:pt x="3403229" y="24562"/>
                  </a:lnTo>
                  <a:lnTo>
                    <a:pt x="3452413" y="24544"/>
                  </a:lnTo>
                  <a:lnTo>
                    <a:pt x="3505272" y="24221"/>
                  </a:lnTo>
                  <a:lnTo>
                    <a:pt x="3561182" y="23654"/>
                  </a:lnTo>
                  <a:lnTo>
                    <a:pt x="3619522" y="22906"/>
                  </a:lnTo>
                  <a:lnTo>
                    <a:pt x="3679672" y="22038"/>
                  </a:lnTo>
                  <a:lnTo>
                    <a:pt x="3741007" y="21112"/>
                  </a:lnTo>
                  <a:lnTo>
                    <a:pt x="3802908" y="20189"/>
                  </a:lnTo>
                  <a:lnTo>
                    <a:pt x="3864751" y="19331"/>
                  </a:lnTo>
                  <a:lnTo>
                    <a:pt x="3925915" y="18601"/>
                  </a:lnTo>
                  <a:lnTo>
                    <a:pt x="3985779" y="18059"/>
                  </a:lnTo>
                  <a:lnTo>
                    <a:pt x="4043719" y="17768"/>
                  </a:lnTo>
                  <a:lnTo>
                    <a:pt x="4099116" y="17790"/>
                  </a:lnTo>
                  <a:lnTo>
                    <a:pt x="4151346" y="18185"/>
                  </a:lnTo>
                  <a:lnTo>
                    <a:pt x="4199787" y="19016"/>
                  </a:lnTo>
                  <a:lnTo>
                    <a:pt x="4243819" y="20345"/>
                  </a:lnTo>
                  <a:lnTo>
                    <a:pt x="4244708" y="29324"/>
                  </a:lnTo>
                  <a:lnTo>
                    <a:pt x="4243273" y="29705"/>
                  </a:lnTo>
                  <a:lnTo>
                    <a:pt x="4243819" y="38633"/>
                  </a:lnTo>
                  <a:lnTo>
                    <a:pt x="4201723" y="40932"/>
                  </a:lnTo>
                  <a:lnTo>
                    <a:pt x="4160364" y="42005"/>
                  </a:lnTo>
                  <a:lnTo>
                    <a:pt x="4119185" y="42081"/>
                  </a:lnTo>
                  <a:lnTo>
                    <a:pt x="4077632" y="41390"/>
                  </a:lnTo>
                  <a:lnTo>
                    <a:pt x="4035148" y="40162"/>
                  </a:lnTo>
                  <a:lnTo>
                    <a:pt x="3991179" y="38629"/>
                  </a:lnTo>
                  <a:lnTo>
                    <a:pt x="3945169" y="37018"/>
                  </a:lnTo>
                  <a:lnTo>
                    <a:pt x="3896563" y="35561"/>
                  </a:lnTo>
                  <a:lnTo>
                    <a:pt x="3844806" y="34488"/>
                  </a:lnTo>
                  <a:lnTo>
                    <a:pt x="3789341" y="34029"/>
                  </a:lnTo>
                  <a:lnTo>
                    <a:pt x="3729615" y="34413"/>
                  </a:lnTo>
                  <a:lnTo>
                    <a:pt x="3665071" y="35871"/>
                  </a:lnTo>
                  <a:lnTo>
                    <a:pt x="3595154" y="38633"/>
                  </a:lnTo>
                  <a:lnTo>
                    <a:pt x="3523341" y="41385"/>
                  </a:lnTo>
                  <a:lnTo>
                    <a:pt x="3464125" y="42339"/>
                  </a:lnTo>
                  <a:lnTo>
                    <a:pt x="3415273" y="41883"/>
                  </a:lnTo>
                  <a:lnTo>
                    <a:pt x="3374555" y="40408"/>
                  </a:lnTo>
                  <a:lnTo>
                    <a:pt x="3339737" y="38303"/>
                  </a:lnTo>
                  <a:lnTo>
                    <a:pt x="3308589" y="35956"/>
                  </a:lnTo>
                  <a:lnTo>
                    <a:pt x="3278879" y="33759"/>
                  </a:lnTo>
                  <a:lnTo>
                    <a:pt x="3248376" y="32099"/>
                  </a:lnTo>
                  <a:lnTo>
                    <a:pt x="3214847" y="31368"/>
                  </a:lnTo>
                  <a:lnTo>
                    <a:pt x="3176062" y="31953"/>
                  </a:lnTo>
                  <a:lnTo>
                    <a:pt x="3129787" y="34245"/>
                  </a:lnTo>
                  <a:lnTo>
                    <a:pt x="3073793" y="38633"/>
                  </a:lnTo>
                  <a:lnTo>
                    <a:pt x="3010968" y="43281"/>
                  </a:lnTo>
                  <a:lnTo>
                    <a:pt x="2955852" y="45430"/>
                  </a:lnTo>
                  <a:lnTo>
                    <a:pt x="2906906" y="45603"/>
                  </a:lnTo>
                  <a:lnTo>
                    <a:pt x="2862587" y="44323"/>
                  </a:lnTo>
                  <a:lnTo>
                    <a:pt x="2821354" y="42113"/>
                  </a:lnTo>
                  <a:lnTo>
                    <a:pt x="2781666" y="39498"/>
                  </a:lnTo>
                  <a:lnTo>
                    <a:pt x="2741981" y="36999"/>
                  </a:lnTo>
                  <a:lnTo>
                    <a:pt x="2700758" y="35139"/>
                  </a:lnTo>
                  <a:lnTo>
                    <a:pt x="2656455" y="34443"/>
                  </a:lnTo>
                  <a:lnTo>
                    <a:pt x="2607531" y="35433"/>
                  </a:lnTo>
                  <a:lnTo>
                    <a:pt x="2552445" y="38633"/>
                  </a:lnTo>
                  <a:lnTo>
                    <a:pt x="2503771" y="41882"/>
                  </a:lnTo>
                  <a:lnTo>
                    <a:pt x="2456727" y="44134"/>
                  </a:lnTo>
                  <a:lnTo>
                    <a:pt x="2410813" y="45513"/>
                  </a:lnTo>
                  <a:lnTo>
                    <a:pt x="2365529" y="46143"/>
                  </a:lnTo>
                  <a:lnTo>
                    <a:pt x="2320375" y="46148"/>
                  </a:lnTo>
                  <a:lnTo>
                    <a:pt x="2274850" y="45654"/>
                  </a:lnTo>
                  <a:lnTo>
                    <a:pt x="2228454" y="44783"/>
                  </a:lnTo>
                  <a:lnTo>
                    <a:pt x="2180687" y="43661"/>
                  </a:lnTo>
                  <a:lnTo>
                    <a:pt x="2131049" y="42412"/>
                  </a:lnTo>
                  <a:lnTo>
                    <a:pt x="2079040" y="41161"/>
                  </a:lnTo>
                  <a:lnTo>
                    <a:pt x="2024158" y="40031"/>
                  </a:lnTo>
                  <a:lnTo>
                    <a:pt x="1965905" y="39147"/>
                  </a:lnTo>
                  <a:lnTo>
                    <a:pt x="1903780" y="38633"/>
                  </a:lnTo>
                  <a:lnTo>
                    <a:pt x="1847188" y="38487"/>
                  </a:lnTo>
                  <a:lnTo>
                    <a:pt x="1795980" y="38550"/>
                  </a:lnTo>
                  <a:lnTo>
                    <a:pt x="1749087" y="38775"/>
                  </a:lnTo>
                  <a:lnTo>
                    <a:pt x="1705442" y="39117"/>
                  </a:lnTo>
                  <a:lnTo>
                    <a:pt x="1663978" y="39528"/>
                  </a:lnTo>
                  <a:lnTo>
                    <a:pt x="1623625" y="39962"/>
                  </a:lnTo>
                  <a:lnTo>
                    <a:pt x="1583316" y="40371"/>
                  </a:lnTo>
                  <a:lnTo>
                    <a:pt x="1541984" y="40710"/>
                  </a:lnTo>
                  <a:lnTo>
                    <a:pt x="1498560" y="40930"/>
                  </a:lnTo>
                  <a:lnTo>
                    <a:pt x="1451976" y="40987"/>
                  </a:lnTo>
                  <a:lnTo>
                    <a:pt x="1401164" y="40832"/>
                  </a:lnTo>
                  <a:lnTo>
                    <a:pt x="1345057" y="40419"/>
                  </a:lnTo>
                  <a:lnTo>
                    <a:pt x="1282587" y="39702"/>
                  </a:lnTo>
                  <a:lnTo>
                    <a:pt x="1212684" y="38633"/>
                  </a:lnTo>
                  <a:lnTo>
                    <a:pt x="1119188" y="37132"/>
                  </a:lnTo>
                  <a:lnTo>
                    <a:pt x="1043832" y="36119"/>
                  </a:lnTo>
                  <a:lnTo>
                    <a:pt x="983614" y="35536"/>
                  </a:lnTo>
                  <a:lnTo>
                    <a:pt x="935532" y="35325"/>
                  </a:lnTo>
                  <a:lnTo>
                    <a:pt x="896583" y="35428"/>
                  </a:lnTo>
                  <a:lnTo>
                    <a:pt x="863766" y="35787"/>
                  </a:lnTo>
                  <a:lnTo>
                    <a:pt x="834078" y="36345"/>
                  </a:lnTo>
                  <a:lnTo>
                    <a:pt x="804517" y="37044"/>
                  </a:lnTo>
                  <a:lnTo>
                    <a:pt x="772081" y="37826"/>
                  </a:lnTo>
                  <a:lnTo>
                    <a:pt x="733767" y="38633"/>
                  </a:lnTo>
                  <a:lnTo>
                    <a:pt x="699657" y="39075"/>
                  </a:lnTo>
                  <a:lnTo>
                    <a:pt x="658411" y="39287"/>
                  </a:lnTo>
                  <a:lnTo>
                    <a:pt x="611112" y="39309"/>
                  </a:lnTo>
                  <a:lnTo>
                    <a:pt x="558839" y="39182"/>
                  </a:lnTo>
                  <a:lnTo>
                    <a:pt x="502673" y="38945"/>
                  </a:lnTo>
                  <a:lnTo>
                    <a:pt x="443693" y="38641"/>
                  </a:lnTo>
                  <a:lnTo>
                    <a:pt x="382981" y="38309"/>
                  </a:lnTo>
                  <a:lnTo>
                    <a:pt x="321616" y="37990"/>
                  </a:lnTo>
                  <a:lnTo>
                    <a:pt x="260679" y="37726"/>
                  </a:lnTo>
                  <a:lnTo>
                    <a:pt x="201251" y="37555"/>
                  </a:lnTo>
                  <a:lnTo>
                    <a:pt x="144411" y="37520"/>
                  </a:lnTo>
                  <a:lnTo>
                    <a:pt x="91241" y="37661"/>
                  </a:lnTo>
                  <a:lnTo>
                    <a:pt x="42820" y="38018"/>
                  </a:lnTo>
                  <a:lnTo>
                    <a:pt x="228" y="38633"/>
                  </a:lnTo>
                  <a:lnTo>
                    <a:pt x="0" y="34569"/>
                  </a:lnTo>
                  <a:lnTo>
                    <a:pt x="736" y="26161"/>
                  </a:lnTo>
                  <a:lnTo>
                    <a:pt x="228" y="20345"/>
                  </a:lnTo>
                  <a:close/>
                </a:path>
              </a:pathLst>
            </a:custGeom>
            <a:ln w="44450">
              <a:solidFill>
                <a:srgbClr val="DA8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889500" y="2892933"/>
            <a:ext cx="7301431" cy="2343974"/>
          </a:xfrm>
          <a:prstGeom prst="rect">
            <a:avLst/>
          </a:prstGeom>
        </p:spPr>
        <p:txBody>
          <a:bodyPr vert="horz" wrap="square" lIns="0" tIns="26669" rIns="0" bIns="0" rtlCol="0" anchor="t">
            <a:spAutoFit/>
          </a:bodyPr>
          <a:lstStyle/>
          <a:p>
            <a:pPr marL="241300" indent="-228600">
              <a:spcBef>
                <a:spcPts val="209"/>
              </a:spcBef>
              <a:buFont typeface="Arial"/>
              <a:buChar char="•"/>
              <a:tabLst>
                <a:tab pos="1155700" algn="l"/>
              </a:tabLst>
            </a:pPr>
            <a:r>
              <a:rPr lang="en-US" sz="2000" b="1" spc="-1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Kunta valmistelee uutta kuntastrategiaa 2027-2030</a:t>
            </a:r>
          </a:p>
          <a:p>
            <a:pPr marL="241300" indent="-228600">
              <a:spcBef>
                <a:spcPts val="209"/>
              </a:spcBef>
              <a:buFont typeface="Arial"/>
              <a:buChar char="•"/>
              <a:tabLst>
                <a:tab pos="1155700" algn="l"/>
              </a:tabLst>
            </a:pPr>
            <a:r>
              <a:rPr lang="en-US" sz="2000" b="1" spc="-1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Kuntalaispaneelit kokoontuvat 18.11.2026 </a:t>
            </a:r>
            <a:endParaRPr lang="en-US"/>
          </a:p>
          <a:p>
            <a:pPr marL="241300" marR="5080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  <a:tabLst>
                <a:tab pos="241300" algn="l"/>
              </a:tabLst>
            </a:pPr>
            <a:r>
              <a:rPr lang="fi-FI" sz="2000" b="1" spc="-20">
                <a:solidFill>
                  <a:srgbClr val="1F1F1F"/>
                </a:solidFill>
                <a:latin typeface="Calibri"/>
                <a:cs typeface="Calibri"/>
              </a:rPr>
              <a:t>Etelä-</a:t>
            </a:r>
            <a:r>
              <a:rPr lang="fi-FI" sz="2000" b="1">
                <a:solidFill>
                  <a:srgbClr val="1F1F1F"/>
                </a:solidFill>
                <a:latin typeface="Calibri"/>
                <a:cs typeface="Calibri"/>
              </a:rPr>
              <a:t>Karjalan</a:t>
            </a:r>
            <a:r>
              <a:rPr sz="2000" b="1" spc="-4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 b="1">
                <a:solidFill>
                  <a:srgbClr val="1F1F1F"/>
                </a:solidFill>
                <a:latin typeface="Calibri"/>
                <a:cs typeface="Calibri"/>
              </a:rPr>
              <a:t>malli</a:t>
            </a:r>
            <a:r>
              <a:rPr sz="2000" b="1" spc="-5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1F1F1F"/>
                </a:solidFill>
                <a:latin typeface="Calibri"/>
                <a:cs typeface="Calibri"/>
              </a:rPr>
              <a:t>-</a:t>
            </a:r>
            <a:r>
              <a:rPr sz="2000" spc="-50">
                <a:solidFill>
                  <a:srgbClr val="1F1F1F"/>
                </a:solidFill>
                <a:latin typeface="Calibri"/>
                <a:cs typeface="Calibri"/>
              </a:rPr>
              <a:t>&gt; 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vanhemmuuden</a:t>
            </a:r>
            <a:r>
              <a:rPr sz="2000" spc="-2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tukeminen</a:t>
            </a:r>
            <a:r>
              <a:rPr sz="2000" spc="-2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1F1F1F"/>
                </a:solidFill>
                <a:latin typeface="Calibri"/>
                <a:cs typeface="Calibri"/>
              </a:rPr>
              <a:t>-&gt;</a:t>
            </a:r>
            <a:r>
              <a:rPr sz="2000" spc="-2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maakunnallinen</a:t>
            </a:r>
            <a:r>
              <a:rPr sz="2000" spc="-4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tavoite</a:t>
            </a:r>
            <a:r>
              <a:rPr sz="2000" spc="-10">
                <a:solidFill>
                  <a:srgbClr val="1F1F1F"/>
                </a:solidFill>
                <a:latin typeface="Calibri"/>
                <a:cs typeface="Calibri"/>
              </a:rPr>
              <a:t>,</a:t>
            </a:r>
            <a:r>
              <a:rPr sz="2000" spc="-2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 spc="-20">
                <a:solidFill>
                  <a:srgbClr val="1F1F1F"/>
                </a:solidFill>
                <a:latin typeface="Calibri"/>
                <a:cs typeface="Calibri"/>
              </a:rPr>
              <a:t>että</a:t>
            </a:r>
            <a:r>
              <a:rPr sz="2000" spc="-2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meillä</a:t>
            </a:r>
            <a:r>
              <a:rPr sz="2000" spc="-6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1F1F1F"/>
                </a:solidFill>
                <a:latin typeface="Calibri"/>
                <a:cs typeface="Calibri"/>
              </a:rPr>
              <a:t>on</a:t>
            </a:r>
            <a:r>
              <a:rPr sz="2000" spc="-2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Suomen</a:t>
            </a:r>
            <a:r>
              <a:rPr sz="2000" spc="-2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hyvinvoivimmat</a:t>
            </a:r>
            <a:r>
              <a:rPr sz="2000" spc="-4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lapset</a:t>
            </a:r>
            <a:r>
              <a:rPr sz="2000" spc="-4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1F1F1F"/>
                </a:solidFill>
                <a:latin typeface="Calibri"/>
                <a:cs typeface="Calibri"/>
              </a:rPr>
              <a:t>ja</a:t>
            </a:r>
            <a:r>
              <a:rPr sz="2000" spc="-3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nuoret</a:t>
            </a:r>
            <a:r>
              <a:rPr sz="2000" spc="-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vuonna</a:t>
            </a:r>
            <a:r>
              <a:rPr sz="2000" spc="-3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000" spc="-20">
                <a:solidFill>
                  <a:srgbClr val="1F1F1F"/>
                </a:solidFill>
                <a:latin typeface="Calibri"/>
                <a:cs typeface="Calibri"/>
              </a:rPr>
              <a:t>2030</a:t>
            </a:r>
            <a:endParaRPr sz="2000">
              <a:latin typeface="Calibri"/>
              <a:cs typeface="Calibri"/>
            </a:endParaRPr>
          </a:p>
          <a:p>
            <a:pPr marL="240665" marR="955040" indent="-228600">
              <a:lnSpc>
                <a:spcPct val="80000"/>
              </a:lnSpc>
              <a:spcBef>
                <a:spcPts val="495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2000" b="1" spc="-10">
                <a:solidFill>
                  <a:srgbClr val="1F1F1F"/>
                </a:solidFill>
                <a:latin typeface="Calibri"/>
                <a:cs typeface="Calibri"/>
              </a:rPr>
              <a:t>Kunnan hyvinvointisuunnitelma</a:t>
            </a:r>
            <a:r>
              <a:rPr sz="2000" b="1" spc="4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2000" b="1" spc="-20">
                <a:solidFill>
                  <a:srgbClr val="1F1F1F"/>
                </a:solidFill>
                <a:latin typeface="Calibri"/>
                <a:cs typeface="Calibri"/>
              </a:rPr>
              <a:t>2026-</a:t>
            </a:r>
            <a:r>
              <a:rPr sz="2000" b="1" spc="-10">
                <a:solidFill>
                  <a:srgbClr val="1F1F1F"/>
                </a:solidFill>
                <a:latin typeface="Calibri"/>
                <a:cs typeface="Calibri"/>
              </a:rPr>
              <a:t>2029</a:t>
            </a:r>
            <a:r>
              <a:rPr sz="2000" spc="-10">
                <a:solidFill>
                  <a:srgbClr val="1F1F1F"/>
                </a:solidFill>
                <a:latin typeface="Calibri"/>
                <a:cs typeface="Calibri"/>
              </a:rPr>
              <a:t>: 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kärkiteemoina</a:t>
            </a:r>
            <a:r>
              <a:rPr sz="2000" spc="-1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ikäystävällinen</a:t>
            </a:r>
            <a:r>
              <a:rPr sz="2000" spc="-10">
                <a:solidFill>
                  <a:srgbClr val="1F1F1F"/>
                </a:solidFill>
                <a:latin typeface="Calibri"/>
                <a:cs typeface="Calibri"/>
              </a:rPr>
              <a:t>,</a:t>
            </a:r>
            <a:r>
              <a:rPr sz="2000" spc="-6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lang="fi-FI" sz="2000">
                <a:solidFill>
                  <a:srgbClr val="1F1F1F"/>
                </a:solidFill>
                <a:latin typeface="Calibri"/>
                <a:cs typeface="Calibri"/>
              </a:rPr>
              <a:t>sutjakka</a:t>
            </a:r>
            <a:r>
              <a:rPr lang="fi-FI" sz="2000" spc="-25">
                <a:solidFill>
                  <a:srgbClr val="1F1F1F"/>
                </a:solidFill>
                <a:latin typeface="Calibri"/>
                <a:cs typeface="Calibri"/>
              </a:rPr>
              <a:t>, s</a:t>
            </a:r>
            <a:r>
              <a:rPr lang="fi-FI" sz="2000" spc="-10">
                <a:solidFill>
                  <a:srgbClr val="1F1F1F"/>
                </a:solidFill>
                <a:latin typeface="Calibri"/>
                <a:cs typeface="Calibri"/>
              </a:rPr>
              <a:t>opuisa ja turvallinen</a:t>
            </a:r>
          </a:p>
          <a:p>
            <a:pPr marL="240665" marR="955040" indent="-228600">
              <a:lnSpc>
                <a:spcPct val="80000"/>
              </a:lnSpc>
              <a:spcBef>
                <a:spcPts val="495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2000" spc="-10">
                <a:solidFill>
                  <a:srgbClr val="1F1F1F"/>
                </a:solidFill>
                <a:latin typeface="Calibri"/>
                <a:cs typeface="Calibri"/>
              </a:rPr>
              <a:t> ( maakunnan hyvinvointisuunnitelma pohjalla)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1021" y="6425628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741AAC-F258-B6EB-7AEF-97528404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29" y="270763"/>
            <a:ext cx="10938941" cy="615553"/>
          </a:xfrm>
        </p:spPr>
        <p:txBody>
          <a:bodyPr/>
          <a:lstStyle/>
          <a:p>
            <a:r>
              <a:rPr lang="fi-FI"/>
              <a:t>Toimialojen ajankohtaisia asioita: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5D2404A-DE2E-CB75-177A-ACFE433A9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545" y="1238172"/>
            <a:ext cx="10593097" cy="923330"/>
          </a:xfrm>
        </p:spPr>
        <p:txBody>
          <a:bodyPr wrap="square" lIns="0" tIns="0" rIns="0" bIns="0" anchor="t">
            <a:spAutoFit/>
          </a:bodyPr>
          <a:lstStyle/>
          <a:p>
            <a:r>
              <a:rPr lang="fi-FI" b="1"/>
              <a:t>KULTTUURI</a:t>
            </a:r>
          </a:p>
          <a:p>
            <a:pPr marL="342900" indent="-342900">
              <a:buFont typeface="Arial"/>
              <a:buChar char="•"/>
            </a:pPr>
            <a:r>
              <a:rPr lang="fi-FI"/>
              <a:t>Kulttuuriväen kokoontumisajot 7.10. klo 17, Komendantti</a:t>
            </a:r>
          </a:p>
          <a:p>
            <a:pPr marL="342900" indent="-342900">
              <a:buFont typeface="Arial"/>
              <a:buChar char="•"/>
            </a:pPr>
            <a:r>
              <a:rPr lang="fi-FI">
                <a:solidFill>
                  <a:srgbClr val="333333"/>
                </a:solidFill>
                <a:highlight>
                  <a:srgbClr val="FFFFFF"/>
                </a:highlight>
              </a:rPr>
              <a:t>Järjestyksenvalvojan peruskoulutus 19.-29.11.2026 (Ilmoittautuneita 24/30)</a:t>
            </a:r>
            <a:endParaRPr lang="fi-FI"/>
          </a:p>
        </p:txBody>
      </p:sp>
      <p:pic>
        <p:nvPicPr>
          <p:cNvPr id="4" name="Kuva 3" descr="Kuva, joka sisältää kohteen teksti, kuvakaappaus, Fontti&#10;&#10;Tekoälyllä luotu sisältö saattaa olla virheellistä.">
            <a:extLst>
              <a:ext uri="{FF2B5EF4-FFF2-40B4-BE49-F238E27FC236}">
                <a16:creationId xmlns:a16="http://schemas.microsoft.com/office/drawing/2014/main" id="{AA1FC658-304C-7277-1E5B-DBA26286D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uva 4" descr="Kuva, joka sisältää kohteen teksti, kuvakaappaus, Fontti&#10;&#10;Tekoälyllä luotu sisältö saattaa olla virheellistä.">
            <a:extLst>
              <a:ext uri="{FF2B5EF4-FFF2-40B4-BE49-F238E27FC236}">
                <a16:creationId xmlns:a16="http://schemas.microsoft.com/office/drawing/2014/main" id="{0628A1DA-C05C-0D90-637D-FDEAD3ECA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08E21B7-D53D-BDE7-FA57-9AE664E35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9769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09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F14FF-7AED-3346-0851-AA081051E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CF94D6-F199-4CAF-2FA0-A9C942156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7243"/>
            <a:ext cx="9144000" cy="1824037"/>
          </a:xfrm>
        </p:spPr>
        <p:txBody>
          <a:bodyPr/>
          <a:lstStyle/>
          <a:p>
            <a:pPr algn="l"/>
            <a:r>
              <a:rPr lang="fi-FI"/>
              <a:t>Terveiset kunnan työllisyysyksiköstä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D4B54A4-0F05-8062-403D-D53B8343A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09519"/>
            <a:ext cx="9144000" cy="28893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/>
              <a:t>Yhdistysten tarpeiden kartoittaminen ja työllistämiseen liittyvä neuvonta</a:t>
            </a:r>
            <a:endParaRPr lang="fi-FI" sz="2000">
              <a:cs typeface="Arial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/>
              <a:t>Työkokeilupaikkojen ja kuntouttavan työtoiminnan paikkojen etsintä yhdistyksistä työttömille, uutta suuntaa hakeville</a:t>
            </a:r>
            <a:endParaRPr lang="fi-FI" sz="2000">
              <a:cs typeface="Arial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/>
              <a:t>4500 euron rekrytukea voi saada 1 setelin verran/yhdistys/vuosi. Rekrytukea vielä jäljellä, kannattaa hakea! </a:t>
            </a:r>
            <a:endParaRPr lang="fi-FI" sz="2000">
              <a:cs typeface="Arial" panose="020B0604020202020204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/>
              <a:t>Myös palkkatukea on yhdistysten mahdollista saada määrärahojen puitteissa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fi-FI" sz="1600">
                <a:cs typeface="Arial" panose="020B0604020202020204"/>
              </a:rPr>
              <a:t>Työllisyys- ja kotoutumiskoordinaattori Jenni Aho, jenni.aho</a:t>
            </a:r>
            <a:r>
              <a:rPr lang="fi-FI" sz="1600">
                <a:solidFill>
                  <a:srgbClr val="202020"/>
                </a:solidFill>
                <a:cs typeface="Arial" panose="020B0604020202020204"/>
                <a:hlinkClick r:id="rId2"/>
              </a:rPr>
              <a:t>@rautjarvi.fi</a:t>
            </a:r>
            <a:r>
              <a:rPr lang="fi-FI" sz="1600">
                <a:cs typeface="Arial" panose="020B0604020202020204"/>
              </a:rPr>
              <a:t>, puh. 040 545 9776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9C41EF0-B149-8ACC-7B61-BCBA0BBE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1075-14ED-446F-B4F2-5112A5E7A071}" type="datetime1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634FDF6-9EFD-7BED-D1C1-69D47FE64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924F95-26BA-C6B0-4D13-0F261E220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3293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0015F-715C-48E5-FC69-147159741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AEC481-D733-3332-BF8A-9C79229B0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35" t="37560" r="9665" b="10766"/>
          <a:stretch>
            <a:fillRect/>
          </a:stretch>
        </p:blipFill>
        <p:spPr>
          <a:xfrm>
            <a:off x="8059374" y="4248417"/>
            <a:ext cx="3024173" cy="2290495"/>
          </a:xfrm>
          <a:prstGeom prst="ellipse">
            <a:avLst/>
          </a:prstGeom>
          <a:ln w="190500" cap="rnd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CB90D-728B-2B82-A3AF-72BE6E061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99050"/>
          </a:xfrm>
        </p:spPr>
        <p:txBody>
          <a:bodyPr>
            <a:normAutofit fontScale="90000"/>
          </a:bodyPr>
          <a:lstStyle/>
          <a:p>
            <a:pPr algn="l"/>
            <a:r>
              <a:rPr lang="fi-FI"/>
              <a:t>Terveiset kunnan viestinnästä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502B4F-EFCF-BD9E-1004-6FA83F2DB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14324"/>
            <a:ext cx="9144000" cy="3921396"/>
          </a:xfrm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lnSpc>
                <a:spcPct val="160000"/>
              </a:lnSpc>
            </a:pPr>
            <a:r>
              <a:rPr lang="fi-FI" sz="2000" b="1"/>
              <a:t>Yhteinen viestintä tavoittaa paremmin! </a:t>
            </a:r>
            <a:r>
              <a:rPr lang="fi-FI" sz="2000"/>
              <a:t>Muista kertoa tapahtumasta myös kuntaan, aina ei olla ihan kartalla kaikista tapahtumista, mutta ollaan todella kiinnostuneita kyllä kaikesta toiminnasta ml. urheilu!</a:t>
            </a:r>
          </a:p>
          <a:p>
            <a:pPr marL="342900" indent="-3429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i-FI" sz="2000"/>
              <a:t>#rautjarvinyt –asukaslehti, seuraava numero marraskuussa 2026, ilmestyy 4x/vuosi. Asukaslehteen voi toimittaa juttuja (muista kuvat) yhditystoiminnasta.</a:t>
            </a:r>
          </a:p>
          <a:p>
            <a:pPr marL="342900" indent="-3429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1"/>
                </a:solidFill>
              </a:rPr>
              <a:t>Canvan Pro-versio maksutta yhdistyksille</a:t>
            </a:r>
          </a:p>
          <a:p>
            <a:pPr marL="342900" indent="-3429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i-FI" sz="2000"/>
              <a:t>Muistathan ilmoittaa tapahtumat eKarjalan tapahtumakalenterissa! Jos tapahtuma linkittyy kuntaan, niin tieto ajoissa Piialle, niin voidaan käyttää kunnan viestintäkanavia markkinoinnissa. </a:t>
            </a:r>
            <a:r>
              <a:rPr lang="fi-FI" sz="2000">
                <a:hlinkClick r:id="rId3"/>
              </a:rPr>
              <a:t>https://tapahtumat.ekarjala.fi/fi-FI/topic/5db068ab3799da2f29ee4d1c?mode=event&amp;count=9</a:t>
            </a:r>
            <a:r>
              <a:rPr lang="fi-FI" sz="2000"/>
              <a:t> </a:t>
            </a:r>
          </a:p>
          <a:p>
            <a:pPr marL="342900" indent="-3429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i-FI" sz="2000"/>
              <a:t>Myös Maaseutuverkoston valtakunnalliseen kalenteriin voi viedä tapahtumia: </a:t>
            </a:r>
            <a:r>
              <a:rPr lang="fi-FI" sz="2000">
                <a:hlinkClick r:id="rId4"/>
              </a:rPr>
              <a:t>https://maaseutuverkosto.fi/verkostoidu/tapahtumat/</a:t>
            </a:r>
            <a:r>
              <a:rPr lang="fi-FI" sz="2000"/>
              <a:t> </a:t>
            </a:r>
            <a:br>
              <a:rPr lang="fi-FI" sz="2000"/>
            </a:br>
            <a:endParaRPr lang="fi-FI" sz="2000"/>
          </a:p>
          <a:p>
            <a:pPr algn="l">
              <a:lnSpc>
                <a:spcPct val="160000"/>
              </a:lnSpc>
            </a:pPr>
            <a:r>
              <a:rPr lang="fi-FI" sz="1900"/>
              <a:t>Viestintäkoordinaattori Piia Holappa, </a:t>
            </a:r>
            <a:r>
              <a:rPr lang="fi-FI" sz="1900">
                <a:solidFill>
                  <a:srgbClr val="000000"/>
                </a:solidFill>
                <a:hlinkClick r:id="rId5"/>
              </a:rPr>
              <a:t>piia.holappa@rautjarvi.fi</a:t>
            </a:r>
            <a:r>
              <a:rPr lang="fi-FI" sz="1900"/>
              <a:t>, puh. 040 579 7579</a:t>
            </a:r>
            <a:endParaRPr lang="en-US" sz="1900">
              <a:solidFill>
                <a:srgbClr val="000000"/>
              </a:solidFill>
            </a:endParaRPr>
          </a:p>
          <a:p>
            <a:pPr algn="l">
              <a:lnSpc>
                <a:spcPct val="160000"/>
              </a:lnSpc>
            </a:pPr>
            <a:endParaRPr lang="fi-FI" sz="200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2C98FE-E491-8813-3174-D69131BBB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1075-14ED-446F-B4F2-5112A5E7A071}" type="datetime1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A512B22-1365-5B01-20E8-9260D2C7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2122E3-53DF-D2AC-572C-2B3BEC3A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891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5FF2D-0EE5-CB9F-FCD2-AED2B0CF0C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25" r="1157" b="-1"/>
          <a:stretch>
            <a:fillRect/>
          </a:stretch>
        </p:blipFill>
        <p:spPr>
          <a:xfrm>
            <a:off x="1" y="284145"/>
            <a:ext cx="8933473" cy="60443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54087-7A2D-6535-DC51-D1AEE3DCC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581416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>
                <a:ea typeface="Calibri"/>
              </a:rPr>
              <a:t>Simpelejärven opiston terveiset:</a:t>
            </a:r>
            <a:br>
              <a:rPr lang="en-US">
                <a:ea typeface="Calibri"/>
              </a:rPr>
            </a:br>
            <a:r>
              <a:rPr lang="en-US">
                <a:ea typeface="Calibri"/>
              </a:rPr>
              <a:t> ajankohtaisten asioiden Whatsapp-ryhmä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D5F13-B962-559C-034E-26C6A630C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0F8529-0285-1874-665C-0937D5FC6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981" y="4625118"/>
            <a:ext cx="2461459" cy="17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48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41121B7-49CC-3917-4099-AF3F97FC43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0249" b="30249"/>
          <a:stretch/>
        </p:blipFill>
        <p:spPr>
          <a:xfrm>
            <a:off x="-144518" y="1537139"/>
            <a:ext cx="6371897" cy="436179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591DA-D999-CF70-EB3B-070FC8845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9805" y="14932"/>
            <a:ext cx="5949906" cy="6837971"/>
          </a:xfrm>
        </p:spPr>
        <p:txBody>
          <a:bodyPr wrap="square" lIns="396000" tIns="432000" rIns="0" bIns="0" anchor="t">
            <a:spAutoFit/>
          </a:bodyPr>
          <a:lstStyle/>
          <a:p>
            <a:r>
              <a:rPr lang="en-US" sz="3200" err="1"/>
              <a:t>Maalaistohtori</a:t>
            </a:r>
            <a:r>
              <a:rPr lang="en-US" sz="3200"/>
              <a:t> Tapani </a:t>
            </a:r>
          </a:p>
          <a:p>
            <a:r>
              <a:rPr lang="en-US" sz="3200"/>
              <a:t>Kiminkisen </a:t>
            </a:r>
            <a:r>
              <a:rPr lang="en-US" sz="3200" err="1"/>
              <a:t>hyvän</a:t>
            </a:r>
            <a:r>
              <a:rPr lang="en-US" sz="3200"/>
              <a:t> </a:t>
            </a:r>
            <a:r>
              <a:rPr lang="en-US" sz="3200" err="1"/>
              <a:t>olon</a:t>
            </a:r>
            <a:r>
              <a:rPr lang="en-US" sz="3200"/>
              <a:t> </a:t>
            </a:r>
            <a:r>
              <a:rPr lang="en-US" sz="3200" err="1"/>
              <a:t>päivä</a:t>
            </a:r>
            <a:r>
              <a:rPr lang="en-US" sz="3200"/>
              <a:t> </a:t>
            </a:r>
            <a:r>
              <a:rPr lang="en-US" sz="3200" err="1"/>
              <a:t>Rautjärvellä</a:t>
            </a:r>
            <a:r>
              <a:rPr lang="en-US" sz="3200"/>
              <a:t> 3.4. </a:t>
            </a:r>
            <a:r>
              <a:rPr lang="en-US" sz="3200" err="1"/>
              <a:t>Simpeleen</a:t>
            </a:r>
            <a:r>
              <a:rPr lang="en-US" sz="3200"/>
              <a:t> </a:t>
            </a:r>
            <a:r>
              <a:rPr lang="en-US" sz="3200" err="1"/>
              <a:t>koululla</a:t>
            </a:r>
            <a:r>
              <a:rPr lang="en-US" sz="3200"/>
              <a:t>, </a:t>
            </a:r>
            <a:r>
              <a:rPr lang="en-US" sz="3200" err="1"/>
              <a:t>esitys</a:t>
            </a:r>
            <a:r>
              <a:rPr lang="en-US" sz="3200"/>
              <a:t> </a:t>
            </a:r>
            <a:r>
              <a:rPr lang="en-US" sz="3200" err="1"/>
              <a:t>yht</a:t>
            </a:r>
            <a:r>
              <a:rPr lang="en-US" sz="3200"/>
              <a:t>. 2 </a:t>
            </a:r>
            <a:r>
              <a:rPr lang="en-US" sz="3200" err="1"/>
              <a:t>tuntia</a:t>
            </a:r>
            <a:endParaRPr lang="en-US" sz="3200"/>
          </a:p>
          <a:p>
            <a:r>
              <a:rPr lang="en-US" sz="3200" err="1"/>
              <a:t>tauoilla</a:t>
            </a:r>
            <a:r>
              <a:rPr lang="en-US" sz="3200"/>
              <a:t> Ulla Kiminkisen </a:t>
            </a:r>
            <a:r>
              <a:rPr lang="en-US" sz="3200" err="1"/>
              <a:t>vetämää</a:t>
            </a:r>
            <a:r>
              <a:rPr lang="en-US" sz="3200"/>
              <a:t> </a:t>
            </a:r>
            <a:r>
              <a:rPr lang="en-US" sz="3200" err="1"/>
              <a:t>asahia</a:t>
            </a:r>
            <a:r>
              <a:rPr lang="en-US" sz="3200"/>
              <a:t> </a:t>
            </a:r>
          </a:p>
          <a:p>
            <a:r>
              <a:rPr lang="en-US" sz="3200"/>
              <a:t>SUUNNITTEILLA</a:t>
            </a:r>
          </a:p>
          <a:p>
            <a:r>
              <a:rPr lang="en-US" sz="3200" err="1"/>
              <a:t>Tapahtuman</a:t>
            </a:r>
            <a:r>
              <a:rPr lang="en-US" sz="3200"/>
              <a:t> </a:t>
            </a:r>
            <a:r>
              <a:rPr lang="en-US" sz="3200" err="1"/>
              <a:t>laajentaminen</a:t>
            </a:r>
            <a:r>
              <a:rPr lang="en-US" sz="3200"/>
              <a:t>: </a:t>
            </a:r>
            <a:r>
              <a:rPr lang="en-US" sz="3200" err="1"/>
              <a:t>kutsumme</a:t>
            </a:r>
            <a:r>
              <a:rPr lang="en-US" sz="3200"/>
              <a:t> </a:t>
            </a:r>
            <a:r>
              <a:rPr lang="en-US" sz="3200" err="1"/>
              <a:t>mukaan</a:t>
            </a:r>
            <a:r>
              <a:rPr lang="en-US" sz="3200"/>
              <a:t> </a:t>
            </a:r>
            <a:r>
              <a:rPr lang="en-US" sz="3200" err="1"/>
              <a:t>kaikki</a:t>
            </a:r>
            <a:r>
              <a:rPr lang="en-US" sz="3200"/>
              <a:t> </a:t>
            </a:r>
            <a:r>
              <a:rPr lang="en-US" sz="3200" err="1"/>
              <a:t>myös</a:t>
            </a:r>
            <a:r>
              <a:rPr lang="en-US" sz="3200"/>
              <a:t> </a:t>
            </a:r>
            <a:r>
              <a:rPr lang="en-US" sz="3200" err="1"/>
              <a:t>kevätretkelle</a:t>
            </a:r>
            <a:r>
              <a:rPr lang="en-US" sz="3200"/>
              <a:t> </a:t>
            </a:r>
            <a:r>
              <a:rPr lang="en-US" sz="3200" err="1"/>
              <a:t>Hiitolanjoelle</a:t>
            </a:r>
          </a:p>
          <a:p>
            <a:r>
              <a:rPr lang="en-US" sz="3200"/>
              <a:t>-&gt; </a:t>
            </a:r>
            <a:r>
              <a:rPr lang="en-US" sz="3200" err="1"/>
              <a:t>mukaan</a:t>
            </a:r>
            <a:r>
              <a:rPr lang="en-US" sz="3200"/>
              <a:t> </a:t>
            </a:r>
            <a:r>
              <a:rPr lang="en-US" sz="3200" err="1"/>
              <a:t>yhdistykset</a:t>
            </a:r>
            <a:r>
              <a:rPr lang="en-US" sz="3200"/>
              <a:t>, </a:t>
            </a:r>
            <a:r>
              <a:rPr lang="en-US" sz="3200" err="1"/>
              <a:t>yritykset</a:t>
            </a:r>
            <a:r>
              <a:rPr lang="en-US" sz="3200"/>
              <a:t>, </a:t>
            </a:r>
            <a:r>
              <a:rPr lang="en-US" sz="3200" err="1"/>
              <a:t>opisto</a:t>
            </a:r>
            <a:r>
              <a:rPr lang="en-US" sz="3200"/>
              <a:t> ja </a:t>
            </a:r>
            <a:r>
              <a:rPr lang="en-US" sz="3200" err="1"/>
              <a:t>kunta</a:t>
            </a:r>
            <a:r>
              <a:rPr lang="en-US" sz="320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2954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D232283A-D214-84A0-0787-9CBDE02F8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262065"/>
            <a:ext cx="11950700" cy="63338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156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EB10EA3-699D-277D-B418-83388B247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410" y="68263"/>
            <a:ext cx="5377180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9974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BD4259-E002-0498-A998-C2571091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887" y="0"/>
            <a:ext cx="9582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8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B8F0A5-C463-2FC3-FCD0-EC98F66DF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29" y="270763"/>
            <a:ext cx="10938941" cy="1231106"/>
          </a:xfrm>
        </p:spPr>
        <p:txBody>
          <a:bodyPr/>
          <a:lstStyle/>
          <a:p>
            <a:r>
              <a:rPr lang="fi-FI"/>
              <a:t>Mahdollisuuksia yhdistyksien kanssa, mikäli yhteistyötahoja löytyy: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D5B5A4-A5A0-FFEE-280F-D463A676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308872"/>
          </a:xfrm>
        </p:spPr>
        <p:txBody>
          <a:bodyPr/>
          <a:lstStyle/>
          <a:p>
            <a:r>
              <a:rPr lang="fi-FI" b="1"/>
              <a:t>Tiiliruukin talviuintimahdollisuus:</a:t>
            </a:r>
          </a:p>
          <a:p>
            <a:endParaRPr lang="fi-FI" b="1"/>
          </a:p>
          <a:p>
            <a:pPr marL="342900" indent="-342900">
              <a:buFontTx/>
              <a:buChar char="-"/>
            </a:pPr>
            <a:r>
              <a:rPr lang="fi-FI"/>
              <a:t>Alueen hoito ja kunnossapito mm. käytävien ja reittien avaus.</a:t>
            </a:r>
          </a:p>
          <a:p>
            <a:endParaRPr lang="fi-FI"/>
          </a:p>
          <a:p>
            <a:pPr marL="342900" indent="-342900">
              <a:buFontTx/>
              <a:buChar char="-"/>
            </a:pPr>
            <a:r>
              <a:rPr lang="fi-FI"/>
              <a:t>Kumppanuussopimus yhdessä kunnan kanssa. </a:t>
            </a:r>
          </a:p>
          <a:p>
            <a:endParaRPr lang="fi-FI"/>
          </a:p>
          <a:p>
            <a:r>
              <a:rPr lang="fi-FI"/>
              <a:t> Kiinnostuneet yhteyttä suoraan:</a:t>
            </a:r>
          </a:p>
          <a:p>
            <a:endParaRPr lang="fi-FI"/>
          </a:p>
          <a:p>
            <a:endParaRPr lang="fi-FI"/>
          </a:p>
          <a:p>
            <a:r>
              <a:rPr lang="fi-FI" b="1"/>
              <a:t>Juho Jylhään p:</a:t>
            </a:r>
          </a:p>
          <a:p>
            <a:r>
              <a:rPr lang="fi-FI" b="1"/>
              <a:t>juho.jylha@rautjarvi.fi</a:t>
            </a:r>
          </a:p>
          <a:p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4792ACC-CB2B-F3DD-26A1-C0EE54017B9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539978"/>
          </a:xfrm>
        </p:spPr>
        <p:txBody>
          <a:bodyPr/>
          <a:lstStyle/>
          <a:p>
            <a:r>
              <a:rPr lang="fi-FI" b="1"/>
              <a:t>Kohtaamispaikkatoiminnan järjestäminen : </a:t>
            </a:r>
          </a:p>
          <a:p>
            <a:endParaRPr lang="fi-FI"/>
          </a:p>
          <a:p>
            <a:r>
              <a:rPr lang="fi-FI"/>
              <a:t>-Kohtaamispaikat ovat Asemantuvalla, Komendantissa ja Sopukassa. </a:t>
            </a:r>
          </a:p>
          <a:p>
            <a:r>
              <a:rPr lang="fi-FI"/>
              <a:t>-Asemantuvalla ja Komendantissa toiminta pyörii järjestövetoisesti. Toiminnasta maksetaan kertakorvaus kunnalta. </a:t>
            </a:r>
          </a:p>
          <a:p>
            <a:r>
              <a:rPr lang="fi-FI"/>
              <a:t>-Toiminnan järjestämiseksi toivotaan yhdistys/ toimijakumppanuutta myös Simpeleelle. </a:t>
            </a:r>
          </a:p>
          <a:p>
            <a:endParaRPr lang="fi-FI"/>
          </a:p>
          <a:p>
            <a:r>
              <a:rPr lang="fi-FI"/>
              <a:t>Kiinnostuneet ottakaa yhteyttä:</a:t>
            </a:r>
          </a:p>
          <a:p>
            <a:r>
              <a:rPr lang="fi-FI" b="1"/>
              <a:t>Milla Ahonpää</a:t>
            </a:r>
          </a:p>
          <a:p>
            <a:r>
              <a:rPr lang="fi-FI" b="1"/>
              <a:t>milla.ahonpaa@rautjarvi.fi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015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325438-7F76-7B80-B654-D41E60D83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429" y="2518663"/>
            <a:ext cx="10938941" cy="615553"/>
          </a:xfrm>
        </p:spPr>
        <p:txBody>
          <a:bodyPr/>
          <a:lstStyle/>
          <a:p>
            <a:r>
              <a:rPr lang="fi-FI"/>
              <a:t>Missä mennään Rautjärven osalta Tarmossa?</a:t>
            </a:r>
          </a:p>
        </p:txBody>
      </p:sp>
    </p:spTree>
    <p:extLst>
      <p:ext uri="{BB962C8B-B14F-4D97-AF65-F5344CB8AC3E}">
        <p14:creationId xmlns:p14="http://schemas.microsoft.com/office/powerpoint/2010/main" val="671902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B43991-1C2D-3C80-3A10-D92757EDD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769969"/>
            <a:ext cx="11950700" cy="5318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6694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800857-3799-E427-A73F-C411CD06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1128490"/>
            <a:ext cx="11950700" cy="46010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2379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06EDC8-F9B0-6AFC-5602-AF3FB1118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97744"/>
            <a:ext cx="11950700" cy="6662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7557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6E49AF-DDDE-3E0D-3CD0-98E215B8A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29" y="270763"/>
            <a:ext cx="10938941" cy="3693319"/>
          </a:xfrm>
        </p:spPr>
        <p:txBody>
          <a:bodyPr/>
          <a:lstStyle/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Tavataan seuraavan </a:t>
            </a:r>
            <a:br>
              <a:rPr lang="fi-FI"/>
            </a:br>
            <a:r>
              <a:rPr lang="fi-FI"/>
              <a:t>järjestöfoorumin merkeissä 4.2.2027 klo 17:30! </a:t>
            </a:r>
          </a:p>
        </p:txBody>
      </p:sp>
    </p:spTree>
    <p:extLst>
      <p:ext uri="{BB962C8B-B14F-4D97-AF65-F5344CB8AC3E}">
        <p14:creationId xmlns:p14="http://schemas.microsoft.com/office/powerpoint/2010/main" val="2909405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67778" y="3128263"/>
            <a:ext cx="12674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0">
                <a:solidFill>
                  <a:srgbClr val="272D4F"/>
                </a:solidFill>
                <a:latin typeface="Arial"/>
                <a:cs typeface="Arial"/>
              </a:rPr>
              <a:t>Kiitos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67778" y="3963540"/>
            <a:ext cx="3400630" cy="182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1700"/>
              </a:lnSpc>
              <a:spcBef>
                <a:spcPts val="95"/>
              </a:spcBef>
            </a:pPr>
            <a:r>
              <a:rPr lang="fi-FI" sz="2000" spc="-10">
                <a:solidFill>
                  <a:srgbClr val="272D4F"/>
                </a:solidFill>
                <a:latin typeface="Arial"/>
                <a:cs typeface="Arial"/>
              </a:rPr>
              <a:t>Taina Paananen</a:t>
            </a:r>
            <a:r>
              <a:rPr sz="2000" spc="-10">
                <a:solidFill>
                  <a:srgbClr val="272D4F"/>
                </a:solidFill>
                <a:latin typeface="Arial"/>
                <a:cs typeface="Arial"/>
              </a:rPr>
              <a:t> </a:t>
            </a:r>
            <a:r>
              <a:rPr lang="fi-FI" sz="2000" spc="-10" err="1">
                <a:solidFill>
                  <a:srgbClr val="272D4F"/>
                </a:solidFill>
                <a:latin typeface="Arial"/>
                <a:cs typeface="Arial"/>
              </a:rPr>
              <a:t>taina.paananen</a:t>
            </a:r>
            <a:r>
              <a:rPr sz="2000" spc="-10">
                <a:solidFill>
                  <a:srgbClr val="272D4F"/>
                </a:solidFill>
                <a:latin typeface="Arial"/>
                <a:cs typeface="Arial"/>
                <a:hlinkClick r:id="rId3"/>
              </a:rPr>
              <a:t>@rautjarvi.fi</a:t>
            </a:r>
            <a:r>
              <a:rPr sz="2000" spc="-10">
                <a:solidFill>
                  <a:srgbClr val="272D4F"/>
                </a:solidFill>
                <a:latin typeface="Arial"/>
                <a:cs typeface="Arial"/>
              </a:rPr>
              <a:t> </a:t>
            </a:r>
            <a:r>
              <a:rPr lang="fi-FI" sz="2000" spc="-10">
                <a:solidFill>
                  <a:srgbClr val="272D4F"/>
                </a:solidFill>
                <a:latin typeface="Arial"/>
                <a:cs typeface="Arial"/>
              </a:rPr>
              <a:t>p.</a:t>
            </a:r>
            <a:r>
              <a:rPr sz="2000">
                <a:solidFill>
                  <a:srgbClr val="272D4F"/>
                </a:solidFill>
                <a:latin typeface="Arial"/>
                <a:cs typeface="Arial"/>
              </a:rPr>
              <a:t>040</a:t>
            </a:r>
            <a:r>
              <a:rPr sz="2000" spc="-15">
                <a:solidFill>
                  <a:srgbClr val="272D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272D4F"/>
                </a:solidFill>
                <a:latin typeface="Arial"/>
                <a:cs typeface="Arial"/>
              </a:rPr>
              <a:t>700</a:t>
            </a:r>
            <a:r>
              <a:rPr sz="2000" spc="-15">
                <a:solidFill>
                  <a:srgbClr val="272D4F"/>
                </a:solidFill>
                <a:latin typeface="Arial"/>
                <a:cs typeface="Arial"/>
              </a:rPr>
              <a:t> </a:t>
            </a:r>
            <a:r>
              <a:rPr sz="2000" spc="-20">
                <a:solidFill>
                  <a:srgbClr val="272D4F"/>
                </a:solidFill>
                <a:latin typeface="Arial"/>
                <a:cs typeface="Arial"/>
              </a:rPr>
              <a:t>2941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10">
                <a:solidFill>
                  <a:srgbClr val="272D4F"/>
                </a:solidFill>
                <a:latin typeface="Arial"/>
                <a:cs typeface="Arial"/>
                <a:hlinkClick r:id="rId4"/>
              </a:rPr>
              <a:t>www.rautjarvi.fi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Järjestöfoorumi 9.2.2026 esitys</Template>
  <Application>Microsoft Office PowerPoint</Application>
  <PresentationFormat>Widescreen</PresentationFormat>
  <Slides>26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Office-teema</vt:lpstr>
      <vt:lpstr>PowerPoint Presentation</vt:lpstr>
      <vt:lpstr>PowerPoint Presentation</vt:lpstr>
      <vt:lpstr>Avustukset tällä hetkellä</vt:lpstr>
      <vt:lpstr>Avustuksien uudistus</vt:lpstr>
      <vt:lpstr>Järjestöavustukset</vt:lpstr>
      <vt:lpstr>Urheiluseurojen avustukset</vt:lpstr>
      <vt:lpstr>Kohdeavustukset</vt:lpstr>
      <vt:lpstr>Tapahtuma-kumppanuudet</vt:lpstr>
      <vt:lpstr>PowerPoint Presentation</vt:lpstr>
      <vt:lpstr>Ajatuksia, kommentteja, kysymyksiä, palautetta, ideoita?</vt:lpstr>
      <vt:lpstr>Ajankohtaiset asiat</vt:lpstr>
      <vt:lpstr>Toimialojen ajankohtaisia asioita:</vt:lpstr>
      <vt:lpstr>Terveiset kunnan työllisyysyksiköstä</vt:lpstr>
      <vt:lpstr>Terveiset kunnan viestinnästä</vt:lpstr>
      <vt:lpstr>Simpelejärven opiston terveiset:  ajankohtaisten asioiden Whatsapp-ryhmä</vt:lpstr>
      <vt:lpstr>PowerPoint Presentation</vt:lpstr>
      <vt:lpstr>PowerPoint Presentation</vt:lpstr>
      <vt:lpstr>PowerPoint Presentation</vt:lpstr>
      <vt:lpstr>PowerPoint Presentation</vt:lpstr>
      <vt:lpstr>Mahdollisuuksia yhdistyksien kanssa, mikäli yhteistyötahoja löytyy:</vt:lpstr>
      <vt:lpstr>Missä mennään Rautjärven osalta Tarmossa?</vt:lpstr>
      <vt:lpstr>PowerPoint Presentation</vt:lpstr>
      <vt:lpstr>PowerPoint Presentation</vt:lpstr>
      <vt:lpstr>PowerPoint Presentation</vt:lpstr>
      <vt:lpstr>    Tavataan seuraavan  järjestöfoorumin merkeissä 4.2.2027 klo 17:30! </vt:lpstr>
      <vt:lpstr>Kiitos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Paananen Taina</dc:creator>
  <cp:revision>3</cp:revision>
  <dcterms:created xsi:type="dcterms:W3CDTF">2026-09-15T07:07:46Z</dcterms:created>
  <dcterms:modified xsi:type="dcterms:W3CDTF">2026-10-01T07:34:11Z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siakirjatyyppi">
    <vt:lpwstr>8;#Lomake|f51110e9-4036-4be1-9cf5-227b3baa834f</vt:lpwstr>
  </property>
  <property fmtid="{D5CDD505-2E9C-101B-9397-08002B2CF9AE}" pid="3" name="ContentTypeId">
    <vt:lpwstr>0x010100B62427E713ADC348BF1767D3485342DB</vt:lpwstr>
  </property>
  <property fmtid="{D5CDD505-2E9C-101B-9397-08002B2CF9AE}" pid="4" name="Created">
    <vt:filetime>2025-02-05T00:00:00Z</vt:filetime>
  </property>
  <property fmtid="{D5CDD505-2E9C-101B-9397-08002B2CF9AE}" pid="5" name="Creator">
    <vt:lpwstr>Acrobat PDFMaker 24 for PowerPointille</vt:lpwstr>
  </property>
  <property fmtid="{D5CDD505-2E9C-101B-9397-08002B2CF9AE}" pid="6" name="LastSaved">
    <vt:filetime>2026-02-02T00:00:00Z</vt:filetime>
  </property>
  <property fmtid="{D5CDD505-2E9C-101B-9397-08002B2CF9AE}" pid="7" name="Producer">
    <vt:lpwstr>Adobe PDF Library 24.3.212</vt:lpwstr>
  </property>
  <property fmtid="{D5CDD505-2E9C-101B-9397-08002B2CF9AE}" pid="8" name="Tiedostokategoria">
    <vt:lpwstr>7;#Asiakirjapohjat|88d03c9f-bb52-4313-88c3-a00fbc349a10</vt:lpwstr>
  </property>
  <property fmtid="{D5CDD505-2E9C-101B-9397-08002B2CF9AE}" pid="9" name="Vastuuyksikkö">
    <vt:lpwstr>4;#Konsernipalvelut|083e30a3-7c0a-4457-980c-9632601bc528</vt:lpwstr>
  </property>
</Properties>
</file>