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36"/>
  </p:notesMasterIdLst>
  <p:sldIdLst>
    <p:sldId id="256" r:id="rId5"/>
    <p:sldId id="265" r:id="rId6"/>
    <p:sldId id="302" r:id="rId7"/>
    <p:sldId id="301" r:id="rId8"/>
    <p:sldId id="258" r:id="rId9"/>
    <p:sldId id="261" r:id="rId10"/>
    <p:sldId id="262" r:id="rId11"/>
    <p:sldId id="283" r:id="rId12"/>
    <p:sldId id="286" r:id="rId13"/>
    <p:sldId id="303" r:id="rId14"/>
    <p:sldId id="304" r:id="rId15"/>
    <p:sldId id="307" r:id="rId16"/>
    <p:sldId id="298" r:id="rId17"/>
    <p:sldId id="299" r:id="rId18"/>
    <p:sldId id="300" r:id="rId19"/>
    <p:sldId id="285" r:id="rId20"/>
    <p:sldId id="284" r:id="rId21"/>
    <p:sldId id="289" r:id="rId22"/>
    <p:sldId id="282" r:id="rId23"/>
    <p:sldId id="293" r:id="rId24"/>
    <p:sldId id="295" r:id="rId25"/>
    <p:sldId id="296" r:id="rId26"/>
    <p:sldId id="297" r:id="rId27"/>
    <p:sldId id="287" r:id="rId28"/>
    <p:sldId id="267" r:id="rId29"/>
    <p:sldId id="306" r:id="rId30"/>
    <p:sldId id="305" r:id="rId31"/>
    <p:sldId id="278" r:id="rId32"/>
    <p:sldId id="308" r:id="rId33"/>
    <p:sldId id="288" r:id="rId34"/>
    <p:sldId id="270" r:id="rId35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A8B7B"/>
    <a:srgbClr val="272E4F"/>
    <a:srgbClr val="F5F8FD"/>
    <a:srgbClr val="4C555E"/>
    <a:srgbClr val="F0F0F0"/>
    <a:srgbClr val="DFDFD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6CA7019-4F5D-4145-B1F8-9D4B97EE9B29}" v="195" dt="2025-02-03T11:08:10.40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Normaali tyyli 2 - Korostu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8" d="100"/>
          <a:sy n="118" d="100"/>
        </p:scale>
        <p:origin x="450" y="-2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theme" Target="theme/theme1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A0D8B2-A98F-4218-B0E8-033E17238902}" type="datetimeFigureOut">
              <a:rPr lang="fi-FI" smtClean="0"/>
              <a:t>3.2.2025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B36DDA-FFD6-4636-BA97-1A65D4C72060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6512582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tusivu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148076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tusivu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195658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9D92B1E-B3B3-47B0-B126-00AE2934C7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824037"/>
          </a:xfrm>
        </p:spPr>
        <p:txBody>
          <a:bodyPr anchor="ctr" anchorCtr="0">
            <a:normAutofit/>
          </a:bodyPr>
          <a:lstStyle>
            <a:lvl1pPr algn="ctr">
              <a:defRPr sz="4400"/>
            </a:lvl1pPr>
          </a:lstStyle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0C245244-C52A-4C32-BB3F-B63FF0B5E24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946400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B95D9D1-D331-4DF5-97DF-3E2298F752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71075-14ED-446F-B4F2-5112A5E7A071}" type="datetime1">
              <a:rPr lang="fi-FI" smtClean="0"/>
              <a:t>3.2.2025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2E1B81B4-1708-4BD7-8179-EC1AA480F5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351279" y="6356350"/>
            <a:ext cx="6106795" cy="365125"/>
          </a:xfrm>
        </p:spPr>
        <p:txBody>
          <a:bodyPr/>
          <a:lstStyle/>
          <a:p>
            <a:r>
              <a:rPr lang="fi-FI"/>
              <a:t>Esityksen nimi / Esittäjän Nimi (Ylä- ja alatunniste-osiossa)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622540F-FD39-4F96-A4FF-E43E021D74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0D7E9-83D3-4436-9535-3D42A4D1390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7026598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äliotsikko1">
    <p:bg>
      <p:bgPr>
        <a:solidFill>
          <a:srgbClr val="272E4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43B9C7D-5211-42CF-8988-06F8561BFA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427605"/>
            <a:ext cx="10515600" cy="1325563"/>
          </a:xfrm>
        </p:spPr>
        <p:txBody>
          <a:bodyPr anchor="ctr" anchorCtr="1"/>
          <a:lstStyle>
            <a:lvl1pPr>
              <a:defRPr>
                <a:solidFill>
                  <a:srgbClr val="F5F8FD"/>
                </a:solidFill>
              </a:defRPr>
            </a:lvl1pPr>
          </a:lstStyle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15733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äliotsikko2">
    <p:bg>
      <p:bgPr>
        <a:solidFill>
          <a:srgbClr val="DA8B7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43B9C7D-5211-42CF-8988-06F8561BFA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427605"/>
            <a:ext cx="10515600" cy="1325563"/>
          </a:xfrm>
        </p:spPr>
        <p:txBody>
          <a:bodyPr anchor="ctr" anchorCtr="1"/>
          <a:lstStyle>
            <a:lvl1pPr>
              <a:defRPr>
                <a:solidFill>
                  <a:srgbClr val="F5F8FD"/>
                </a:solidFill>
              </a:defRPr>
            </a:lvl1pPr>
          </a:lstStyle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844565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äliotsikko3">
    <p:bg>
      <p:bgPr>
        <a:solidFill>
          <a:srgbClr val="F5F8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43B9C7D-5211-42CF-8988-06F8561BFA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427605"/>
            <a:ext cx="10515600" cy="1325563"/>
          </a:xfrm>
        </p:spPr>
        <p:txBody>
          <a:bodyPr anchor="ctr" anchorCtr="1"/>
          <a:lstStyle/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344104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E404189-7439-46B7-B960-4311A6DCCF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651D9498-3B42-4145-9F89-3F22928932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73480" y="1847850"/>
            <a:ext cx="984504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A6FC8EC-BC91-4BE1-990B-1A0F739F46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4C555E"/>
                </a:solidFill>
              </a:defRPr>
            </a:lvl1pPr>
          </a:lstStyle>
          <a:p>
            <a:fld id="{35ED46D2-DB8A-4793-9562-3666B4964AB8}" type="datetime1">
              <a:rPr lang="fi-FI" smtClean="0"/>
              <a:t>3.2.2025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FD9D9428-8E9C-4A31-9429-D4AFC7D17A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351279" y="6356350"/>
            <a:ext cx="5763895" cy="365125"/>
          </a:xfrm>
        </p:spPr>
        <p:txBody>
          <a:bodyPr/>
          <a:lstStyle>
            <a:lvl1pPr>
              <a:defRPr>
                <a:solidFill>
                  <a:srgbClr val="4C555E"/>
                </a:solidFill>
              </a:defRPr>
            </a:lvl1pPr>
          </a:lstStyle>
          <a:p>
            <a:r>
              <a:rPr lang="fi-FI"/>
              <a:t>Esityksen nimi / Esittäjän Nimi (Ylä- ja alatunniste-osiossa)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1DF4BBE-79A0-42C5-A061-82C4FB51F8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4C555E"/>
                </a:solidFill>
              </a:defRPr>
            </a:lvl1pPr>
          </a:lstStyle>
          <a:p>
            <a:fld id="{1D50D7E9-83D3-4436-9535-3D42A4D13903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8261367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orostus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4F48786-7744-448B-9FAC-274228F2DF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160" y="650876"/>
            <a:ext cx="5013960" cy="751840"/>
          </a:xfrm>
        </p:spPr>
        <p:txBody>
          <a:bodyPr lIns="0" anchor="ctr" anchorCtr="0">
            <a:noAutofit/>
          </a:bodyPr>
          <a:lstStyle>
            <a:lvl1pPr>
              <a:defRPr sz="3200"/>
            </a:lvl1pPr>
          </a:lstStyle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E3251550-0E43-44E2-9F0D-F48FD5ADF0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A23B4-CDD9-4855-9E7C-D750B070F039}" type="datetime1">
              <a:rPr lang="fi-FI" smtClean="0"/>
              <a:t>3.2.2025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31A75172-236A-4C70-A722-D5D6765FDA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Esityksen nimi / Esittäjän Nimi (Ylä- ja alatunniste-osiossa)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A874DAA0-4F61-4275-9310-20593BC469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0D7E9-83D3-4436-9535-3D42A4D13903}" type="slidenum">
              <a:rPr lang="fi-FI" smtClean="0"/>
              <a:t>‹#›</a:t>
            </a:fld>
            <a:endParaRPr lang="fi-FI"/>
          </a:p>
        </p:txBody>
      </p:sp>
      <p:sp>
        <p:nvSpPr>
          <p:cNvPr id="7" name="Kuvan paikkamerkki 6">
            <a:extLst>
              <a:ext uri="{FF2B5EF4-FFF2-40B4-BE49-F238E27FC236}">
                <a16:creationId xmlns:a16="http://schemas.microsoft.com/office/drawing/2014/main" id="{A97BCA5E-E6DB-4B4E-AA8C-43B298740CA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740400" y="650875"/>
            <a:ext cx="6451600" cy="5333365"/>
          </a:xfrm>
        </p:spPr>
        <p:txBody>
          <a:bodyPr/>
          <a:lstStyle/>
          <a:p>
            <a:endParaRPr lang="fi-FI"/>
          </a:p>
        </p:txBody>
      </p:sp>
      <p:sp>
        <p:nvSpPr>
          <p:cNvPr id="9" name="Tekstin paikkamerkki 8">
            <a:extLst>
              <a:ext uri="{FF2B5EF4-FFF2-40B4-BE49-F238E27FC236}">
                <a16:creationId xmlns:a16="http://schemas.microsoft.com/office/drawing/2014/main" id="{A2DBB954-F6BA-4975-B8B9-1BB39019E65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18160" y="1774826"/>
            <a:ext cx="5013960" cy="4209413"/>
          </a:xfrm>
        </p:spPr>
        <p:txBody>
          <a:bodyPr lIns="396000">
            <a:normAutofit/>
          </a:bodyPr>
          <a:lstStyle>
            <a:lvl1pPr>
              <a:defRPr sz="2000"/>
            </a:lvl1pPr>
          </a:lstStyle>
          <a:p>
            <a:pPr lvl="0"/>
            <a:r>
              <a:rPr lang="fi-FI"/>
              <a:t>Muokkaa tekstin perustyylejä napsauttamalla</a:t>
            </a:r>
          </a:p>
          <a:p>
            <a:pPr lvl="0"/>
            <a:r>
              <a:rPr lang="fi-FI"/>
              <a:t>toinen taso</a:t>
            </a:r>
          </a:p>
          <a:p>
            <a:pPr lvl="0"/>
            <a:r>
              <a:rPr lang="fi-FI"/>
              <a:t>kolmas taso</a:t>
            </a:r>
          </a:p>
          <a:p>
            <a:pPr lvl="0"/>
            <a:r>
              <a:rPr lang="fi-FI"/>
              <a:t>neljäs taso</a:t>
            </a:r>
          </a:p>
          <a:p>
            <a:pPr lvl="0"/>
            <a:r>
              <a:rPr lang="fi-FI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29908271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orostus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E3251550-0E43-44E2-9F0D-F48FD5ADF0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A23B4-CDD9-4855-9E7C-D750B070F039}" type="datetime1">
              <a:rPr lang="fi-FI" smtClean="0"/>
              <a:t>3.2.2025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31A75172-236A-4C70-A722-D5D6765FDA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Esityksen nimi / Esittäjän Nimi (Ylä- ja alatunniste-osiossa)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A874DAA0-4F61-4275-9310-20593BC469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0D7E9-83D3-4436-9535-3D42A4D13903}" type="slidenum">
              <a:rPr lang="fi-FI" smtClean="0"/>
              <a:t>‹#›</a:t>
            </a:fld>
            <a:endParaRPr lang="fi-FI"/>
          </a:p>
        </p:txBody>
      </p:sp>
      <p:sp>
        <p:nvSpPr>
          <p:cNvPr id="7" name="Kuvan paikkamerkki 6">
            <a:extLst>
              <a:ext uri="{FF2B5EF4-FFF2-40B4-BE49-F238E27FC236}">
                <a16:creationId xmlns:a16="http://schemas.microsoft.com/office/drawing/2014/main" id="{A97BCA5E-E6DB-4B4E-AA8C-43B298740CA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endParaRPr lang="fi-FI"/>
          </a:p>
        </p:txBody>
      </p:sp>
      <p:sp>
        <p:nvSpPr>
          <p:cNvPr id="9" name="Tekstin paikkamerkki 8">
            <a:extLst>
              <a:ext uri="{FF2B5EF4-FFF2-40B4-BE49-F238E27FC236}">
                <a16:creationId xmlns:a16="http://schemas.microsoft.com/office/drawing/2014/main" id="{A2DBB954-F6BA-4975-B8B9-1BB39019E65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583681" y="862964"/>
            <a:ext cx="5608320" cy="4979036"/>
          </a:xfrm>
          <a:solidFill>
            <a:srgbClr val="272E4F"/>
          </a:solidFill>
        </p:spPr>
        <p:txBody>
          <a:bodyPr lIns="396000" tIns="432000"/>
          <a:lstStyle>
            <a:lvl1pPr marL="0" indent="0">
              <a:buNone/>
              <a:defRPr sz="2400">
                <a:solidFill>
                  <a:srgbClr val="F5F8FD"/>
                </a:solidFill>
              </a:defRPr>
            </a:lvl1pPr>
            <a:lvl2pPr marL="457200" indent="0" algn="l">
              <a:buNone/>
              <a:defRPr/>
            </a:lvl2pPr>
            <a:lvl3pPr marL="914400" indent="0" algn="l">
              <a:buNone/>
              <a:defRPr/>
            </a:lvl3pPr>
            <a:lvl4pPr marL="1371600" indent="0" algn="l">
              <a:buNone/>
              <a:defRPr/>
            </a:lvl4pPr>
            <a:lvl5pPr algn="l"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0"/>
            <a:r>
              <a:rPr lang="fi-FI"/>
              <a:t>toinen taso</a:t>
            </a:r>
          </a:p>
        </p:txBody>
      </p:sp>
    </p:spTree>
    <p:extLst>
      <p:ext uri="{BB962C8B-B14F-4D97-AF65-F5344CB8AC3E}">
        <p14:creationId xmlns:p14="http://schemas.microsoft.com/office/powerpoint/2010/main" val="38433061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orostus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E3251550-0E43-44E2-9F0D-F48FD5ADF0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A23B4-CDD9-4855-9E7C-D750B070F039}" type="datetime1">
              <a:rPr lang="fi-FI" smtClean="0"/>
              <a:t>3.2.2025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31A75172-236A-4C70-A722-D5D6765FDA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Esityksen nimi / Esittäjän Nimi (Ylä- ja alatunniste-osiossa)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A874DAA0-4F61-4275-9310-20593BC469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0D7E9-83D3-4436-9535-3D42A4D13903}" type="slidenum">
              <a:rPr lang="fi-FI" smtClean="0"/>
              <a:t>‹#›</a:t>
            </a:fld>
            <a:endParaRPr lang="fi-FI"/>
          </a:p>
        </p:txBody>
      </p:sp>
      <p:sp>
        <p:nvSpPr>
          <p:cNvPr id="7" name="Kuvan paikkamerkki 6">
            <a:extLst>
              <a:ext uri="{FF2B5EF4-FFF2-40B4-BE49-F238E27FC236}">
                <a16:creationId xmlns:a16="http://schemas.microsoft.com/office/drawing/2014/main" id="{A97BCA5E-E6DB-4B4E-AA8C-43B298740CA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endParaRPr lang="fi-FI"/>
          </a:p>
        </p:txBody>
      </p:sp>
      <p:sp>
        <p:nvSpPr>
          <p:cNvPr id="9" name="Tekstin paikkamerkki 8">
            <a:extLst>
              <a:ext uri="{FF2B5EF4-FFF2-40B4-BE49-F238E27FC236}">
                <a16:creationId xmlns:a16="http://schemas.microsoft.com/office/drawing/2014/main" id="{A2DBB954-F6BA-4975-B8B9-1BB39019E65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583681" y="862964"/>
            <a:ext cx="5608320" cy="4979036"/>
          </a:xfrm>
          <a:solidFill>
            <a:srgbClr val="DA8B7B"/>
          </a:solidFill>
        </p:spPr>
        <p:txBody>
          <a:bodyPr lIns="396000" tIns="432000"/>
          <a:lstStyle>
            <a:lvl1pPr marL="0" indent="0">
              <a:buNone/>
              <a:defRPr sz="2400">
                <a:solidFill>
                  <a:srgbClr val="F5F8FD"/>
                </a:solidFill>
              </a:defRPr>
            </a:lvl1pPr>
            <a:lvl2pPr marL="457200" indent="0" algn="l">
              <a:buNone/>
              <a:defRPr/>
            </a:lvl2pPr>
            <a:lvl3pPr marL="914400" indent="0" algn="l">
              <a:buNone/>
              <a:defRPr/>
            </a:lvl3pPr>
            <a:lvl4pPr marL="1371600" indent="0" algn="l">
              <a:buNone/>
              <a:defRPr/>
            </a:lvl4pPr>
            <a:lvl5pPr algn="l"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0"/>
            <a:r>
              <a:rPr lang="fi-FI"/>
              <a:t>toinen taso</a:t>
            </a:r>
          </a:p>
        </p:txBody>
      </p:sp>
    </p:spTree>
    <p:extLst>
      <p:ext uri="{BB962C8B-B14F-4D97-AF65-F5344CB8AC3E}">
        <p14:creationId xmlns:p14="http://schemas.microsoft.com/office/powerpoint/2010/main" val="36304392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orostus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E3251550-0E43-44E2-9F0D-F48FD5ADF0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A23B4-CDD9-4855-9E7C-D750B070F039}" type="datetime1">
              <a:rPr lang="fi-FI" smtClean="0"/>
              <a:t>3.2.2025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31A75172-236A-4C70-A722-D5D6765FDA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Esityksen nimi / Esittäjän Nimi (Ylä- ja alatunniste-osiossa)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A874DAA0-4F61-4275-9310-20593BC469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0D7E9-83D3-4436-9535-3D42A4D13903}" type="slidenum">
              <a:rPr lang="fi-FI" smtClean="0"/>
              <a:t>‹#›</a:t>
            </a:fld>
            <a:endParaRPr lang="fi-FI"/>
          </a:p>
        </p:txBody>
      </p:sp>
      <p:sp>
        <p:nvSpPr>
          <p:cNvPr id="7" name="Kuvan paikkamerkki 6">
            <a:extLst>
              <a:ext uri="{FF2B5EF4-FFF2-40B4-BE49-F238E27FC236}">
                <a16:creationId xmlns:a16="http://schemas.microsoft.com/office/drawing/2014/main" id="{A97BCA5E-E6DB-4B4E-AA8C-43B298740CA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endParaRPr lang="fi-FI"/>
          </a:p>
        </p:txBody>
      </p:sp>
      <p:sp>
        <p:nvSpPr>
          <p:cNvPr id="9" name="Tekstin paikkamerkki 8">
            <a:extLst>
              <a:ext uri="{FF2B5EF4-FFF2-40B4-BE49-F238E27FC236}">
                <a16:creationId xmlns:a16="http://schemas.microsoft.com/office/drawing/2014/main" id="{A2DBB954-F6BA-4975-B8B9-1BB39019E65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210560" y="4653280"/>
            <a:ext cx="8981441" cy="1188720"/>
          </a:xfrm>
          <a:solidFill>
            <a:srgbClr val="272E4F"/>
          </a:solidFill>
        </p:spPr>
        <p:txBody>
          <a:bodyPr wrap="none" lIns="432000" tIns="0" bIns="0" anchor="ctr" anchorCtr="0">
            <a:normAutofit/>
          </a:bodyPr>
          <a:lstStyle>
            <a:lvl1pPr marL="0" indent="0">
              <a:buNone/>
              <a:defRPr sz="2400">
                <a:solidFill>
                  <a:srgbClr val="F5F8FD"/>
                </a:solidFill>
              </a:defRPr>
            </a:lvl1pPr>
            <a:lvl2pPr marL="457200" indent="0" algn="l">
              <a:buNone/>
              <a:defRPr/>
            </a:lvl2pPr>
            <a:lvl3pPr marL="914400" indent="0" algn="l">
              <a:buNone/>
              <a:defRPr/>
            </a:lvl3pPr>
            <a:lvl4pPr marL="1371600" indent="0" algn="l">
              <a:buNone/>
              <a:defRPr/>
            </a:lvl4pPr>
            <a:lvl5pPr algn="l"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0"/>
            <a:r>
              <a:rPr lang="fi-FI"/>
              <a:t>toinen taso</a:t>
            </a:r>
          </a:p>
        </p:txBody>
      </p:sp>
    </p:spTree>
    <p:extLst>
      <p:ext uri="{BB962C8B-B14F-4D97-AF65-F5344CB8AC3E}">
        <p14:creationId xmlns:p14="http://schemas.microsoft.com/office/powerpoint/2010/main" val="30410546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uvakollaa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9FB11A5-6EB1-494A-874C-5641725BAE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FB2B6F20-0EB1-43AC-8FC1-971907FE32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A23B4-CDD9-4855-9E7C-D750B070F039}" type="datetime1">
              <a:rPr lang="fi-FI" smtClean="0"/>
              <a:t>3.2.2025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5219A8C2-1081-4DA7-8237-ED6D5EED8F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Esityksen nimi / Esittäjän Nimi (Ylä- ja alatunniste-osiossa)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F553FF66-50E0-45C5-9EBA-8CAA88C7CC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0D7E9-83D3-4436-9535-3D42A4D13903}" type="slidenum">
              <a:rPr lang="fi-FI" smtClean="0"/>
              <a:t>‹#›</a:t>
            </a:fld>
            <a:endParaRPr lang="fi-FI"/>
          </a:p>
        </p:txBody>
      </p:sp>
      <p:sp>
        <p:nvSpPr>
          <p:cNvPr id="11" name="Kuvan paikkamerkki 10">
            <a:extLst>
              <a:ext uri="{FF2B5EF4-FFF2-40B4-BE49-F238E27FC236}">
                <a16:creationId xmlns:a16="http://schemas.microsoft.com/office/drawing/2014/main" id="{E9ABA244-C4E4-431F-8AF3-E589FA98DDE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143375" y="2066925"/>
            <a:ext cx="3905250" cy="3905250"/>
          </a:xfrm>
        </p:spPr>
        <p:txBody>
          <a:bodyPr/>
          <a:lstStyle/>
          <a:p>
            <a:endParaRPr lang="fi-FI"/>
          </a:p>
        </p:txBody>
      </p:sp>
      <p:sp>
        <p:nvSpPr>
          <p:cNvPr id="12" name="Kuvan paikkamerkki 10">
            <a:extLst>
              <a:ext uri="{FF2B5EF4-FFF2-40B4-BE49-F238E27FC236}">
                <a16:creationId xmlns:a16="http://schemas.microsoft.com/office/drawing/2014/main" id="{5A05BDB4-C79B-4F73-A900-D6A23F347FB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2066925"/>
            <a:ext cx="3905250" cy="3905250"/>
          </a:xfrm>
        </p:spPr>
        <p:txBody>
          <a:bodyPr/>
          <a:lstStyle/>
          <a:p>
            <a:endParaRPr lang="fi-FI"/>
          </a:p>
        </p:txBody>
      </p:sp>
      <p:sp>
        <p:nvSpPr>
          <p:cNvPr id="13" name="Kuvan paikkamerkki 10">
            <a:extLst>
              <a:ext uri="{FF2B5EF4-FFF2-40B4-BE49-F238E27FC236}">
                <a16:creationId xmlns:a16="http://schemas.microsoft.com/office/drawing/2014/main" id="{D25E5890-233D-4954-B9FF-4D5C2A2EDC68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286750" y="2074863"/>
            <a:ext cx="3905250" cy="3905250"/>
          </a:xfrm>
        </p:spPr>
        <p:txBody>
          <a:bodyPr/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14093362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3293D4B-3969-4353-B954-CF7B7C6DF0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DBFEE1F0-D76C-4E9E-BDDE-D1743C7B88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94AA2BD7-9D38-454B-BC9E-02F7212C1F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FA0DD4-B125-47B1-9352-C0ED597F7371}" type="datetime1">
              <a:rPr lang="fi-FI" smtClean="0"/>
              <a:t>3.2.2025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54B03B35-DE2A-4108-9406-0A81E02323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Esityksen nimi / Esittäjän Nimi (Ylä- ja alatunniste-osiossa)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9DC89718-71D1-443E-ACBE-14DAED947A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0D7E9-83D3-4436-9535-3D42A4D1390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90031168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5E94043-8F99-435D-9A2D-C8465F947F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DAB22EE-C231-4307-9C21-456FC83339D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FA1317E1-145B-4867-A1F2-79C63265D10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581FB83A-C999-4C40-B799-7DCE97F580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67027-C8B5-4EFA-80E2-D0D7903001A9}" type="datetime1">
              <a:rPr lang="fi-FI" smtClean="0"/>
              <a:t>3.2.2025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09899467-A8A6-484A-8539-8F642A0AEF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Esityksen nimi / Esittäjän Nimi (Ylä- ja alatunniste-osiossa)</a:t>
            </a:r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656DB4F3-6A22-4450-9427-C72F31D4A4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0D7E9-83D3-4436-9535-3D42A4D1390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56582033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58C3EF4-10B5-4F47-821F-48721364B5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070A8CD2-5A49-4B52-876F-04C6DBE155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74CF376E-7650-4948-A51B-E9B60C7F20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2F8B383E-374E-4913-8178-7D9CC407DFD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0A373B3E-2AE1-4E4E-8CC2-4E53A9A99FC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91C65071-91F9-42ED-A646-C4736A1865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5DB0DF-A88B-4C21-82F4-B07E4290C672}" type="datetime1">
              <a:rPr lang="fi-FI" smtClean="0"/>
              <a:t>3.2.2025</a:t>
            </a:fld>
            <a:endParaRPr 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14103DEA-34FC-4F49-8812-2CD8B00F6D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Esityksen nimi / Esittäjän Nimi (Ylä- ja alatunniste-osiossa)</a:t>
            </a:r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AE03D7B5-1D69-4865-9BF4-BCF17505B1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0D7E9-83D3-4436-9535-3D42A4D1390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3386018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65CEB31-6592-447F-AE94-C581A8832A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7AE1E4DE-351C-4632-8A76-3FD29FDE7B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7FDCA-A3DF-4212-80CA-9996B996BC51}" type="datetime1">
              <a:rPr lang="fi-FI" smtClean="0"/>
              <a:t>3.2.2025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032A5DBD-2DE7-47F9-A18E-A5365372FE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Esityksen nimi / Esittäjän Nimi (Ylä- ja alatunniste-osiossa)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2532E53B-4B43-451F-A9EE-658C8574BA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0D7E9-83D3-4436-9535-3D42A4D1390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207117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ukautettu asette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91FE30F-CC4E-46E5-B9AF-EE05CC2983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759204C0-0E0A-4C84-BACC-88D80870BF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A23B4-CDD9-4855-9E7C-D750B070F039}" type="datetime1">
              <a:rPr lang="fi-FI" smtClean="0"/>
              <a:t>3.2.2025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9A7F6490-2DEA-48F2-B821-00B7438DBC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Esityksen nimi / Esittäjän Nimi (Ylä- ja alatunniste-osiossa)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BCC388AA-0A72-4D2C-8193-E5B10F85E8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0D7E9-83D3-4436-9535-3D42A4D1390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61594032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E2784EA-DE47-41F7-A4A6-49F81ABC68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11111C74-DB69-4D85-A193-C3FA8EEBF1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73F6F18D-ECC5-4362-A438-77BC96182A7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6769AA32-055C-43A0-8DE0-6462D4906D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E5A44-CC13-4BCD-9D45-5398C81A57AD}" type="datetime1">
              <a:rPr lang="fi-FI" smtClean="0"/>
              <a:t>3.2.2025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21C17349-F426-49EC-8722-E1015A5673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Esityksen nimi / Esittäjän Nimi (Ylä- ja alatunniste-osiossa)</a:t>
            </a:r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8B8050E9-ECD0-4424-B051-2895818B58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0D7E9-83D3-4436-9535-3D42A4D1390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50911238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10D0FFB-6440-4181-AF13-427A8B8A11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C00B2141-DC27-4FFD-86F1-8DABC97F416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ED41AB99-5B15-4EB0-9B6B-9E47F97EA3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612E50B3-17D7-4B78-B280-90842D2747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1D9BA-0414-4C83-8F45-5A04E1CD3C9A}" type="datetime1">
              <a:rPr lang="fi-FI" smtClean="0"/>
              <a:t>3.2.2025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E8327455-B022-40B2-AEDE-D227CF721F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Esityksen nimi / Esittäjän Nimi (Ylä- ja alatunniste-osiossa)</a:t>
            </a:r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4628D709-5D80-4BEB-AB62-2E1ABFC741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0D7E9-83D3-4436-9535-3D42A4D1390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20642677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39CFE8A-C3C3-4A58-B495-CC7F64F97B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E0761C76-4ED8-4165-9AFA-5C8416385F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4AD4581E-1F1A-4875-A2FB-62109F86AE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A03A9-CA95-4C1F-88D2-49108ECC7699}" type="datetime1">
              <a:rPr lang="fi-FI" smtClean="0"/>
              <a:t>3.2.2025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08344ADF-729F-4FC8-AF52-136D98C10B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Esityksen nimi / Esittäjän Nimi (Ylä- ja alatunniste-osiossa)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A4F0E410-B185-4C0A-9908-0814A3FC46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0D7E9-83D3-4436-9535-3D42A4D1390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01462392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>
            <a:extLst>
              <a:ext uri="{FF2B5EF4-FFF2-40B4-BE49-F238E27FC236}">
                <a16:creationId xmlns:a16="http://schemas.microsoft.com/office/drawing/2014/main" id="{98367FA0-7484-4CFF-8497-276CF04A9F0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D31898F3-3E5F-4E20-9166-379567F2034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4E5EB422-1E71-434E-BBF8-5E9B91431E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34A61-4618-4F69-9988-38D55906F696}" type="datetime1">
              <a:rPr lang="fi-FI" smtClean="0"/>
              <a:t>3.2.2025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C85E8C16-BF80-4648-B1A3-E15C94E202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Esityksen nimi / Esittäjän Nimi (Ylä- ja alatunniste-osiossa)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E699DF38-69D4-491B-A0D3-BE515CA237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0D7E9-83D3-4436-9535-3D42A4D1390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73067839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iito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tsikko 11">
            <a:extLst>
              <a:ext uri="{FF2B5EF4-FFF2-40B4-BE49-F238E27FC236}">
                <a16:creationId xmlns:a16="http://schemas.microsoft.com/office/drawing/2014/main" id="{94450191-7608-4B8C-AF1F-4D97478123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9039" y="3027680"/>
            <a:ext cx="3718560" cy="782320"/>
          </a:xfrm>
        </p:spPr>
        <p:txBody>
          <a:bodyPr tIns="0" anchor="b" anchorCtr="0">
            <a:normAutofit/>
          </a:bodyPr>
          <a:lstStyle>
            <a:lvl1pPr>
              <a:defRPr sz="3200"/>
            </a:lvl1pPr>
          </a:lstStyle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26" name="Tekstin paikkamerkki 25">
            <a:extLst>
              <a:ext uri="{FF2B5EF4-FFF2-40B4-BE49-F238E27FC236}">
                <a16:creationId xmlns:a16="http://schemas.microsoft.com/office/drawing/2014/main" id="{9D7583B2-A0B2-430A-9932-FA91900BDE3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289040" y="4064000"/>
            <a:ext cx="3718559" cy="11176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27" name="Tekstiruutu 26">
            <a:extLst>
              <a:ext uri="{FF2B5EF4-FFF2-40B4-BE49-F238E27FC236}">
                <a16:creationId xmlns:a16="http://schemas.microsoft.com/office/drawing/2014/main" id="{413E2DC9-342C-4510-BF95-DE81CA855B1A}"/>
              </a:ext>
            </a:extLst>
          </p:cNvPr>
          <p:cNvSpPr txBox="1"/>
          <p:nvPr userDrawn="1"/>
        </p:nvSpPr>
        <p:spPr>
          <a:xfrm>
            <a:off x="6289039" y="5435600"/>
            <a:ext cx="37185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000">
                <a:solidFill>
                  <a:srgbClr val="272E4F"/>
                </a:solidFill>
              </a:rPr>
              <a:t>www.rautjarvi.fi</a:t>
            </a:r>
          </a:p>
        </p:txBody>
      </p:sp>
    </p:spTree>
    <p:extLst>
      <p:ext uri="{BB962C8B-B14F-4D97-AF65-F5344CB8AC3E}">
        <p14:creationId xmlns:p14="http://schemas.microsoft.com/office/powerpoint/2010/main" val="35629430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F75FE577-8E84-4FBC-8821-335EFD1B74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93620ADF-5F5A-4230-A81C-3BCD1503D1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758F77B0-1D3D-4146-8DCE-3FD11426B83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753600" y="6356350"/>
            <a:ext cx="10871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5A23B4-CDD9-4855-9E7C-D750B070F039}" type="datetime1">
              <a:rPr lang="fi-FI" smtClean="0"/>
              <a:t>3.2.2025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BDC74F14-F515-4763-9A80-B05289B74D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51280" y="6356350"/>
            <a:ext cx="5508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i-FI"/>
              <a:t>Esityksen nimi / Esittäjän Nimi (Ylä- ja alatunniste-osiossa)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5C1DD623-EC87-4389-A2F3-3E82BAA47CE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40720" y="6356350"/>
            <a:ext cx="513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50D7E9-83D3-4436-9535-3D42A4D1390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682888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67" r:id="rId2"/>
    <p:sldLayoutId id="2147483649" r:id="rId3"/>
    <p:sldLayoutId id="2147483662" r:id="rId4"/>
    <p:sldLayoutId id="2147483663" r:id="rId5"/>
    <p:sldLayoutId id="2147483664" r:id="rId6"/>
    <p:sldLayoutId id="2147483650" r:id="rId7"/>
    <p:sldLayoutId id="2147483665" r:id="rId8"/>
    <p:sldLayoutId id="2147483666" r:id="rId9"/>
    <p:sldLayoutId id="2147483668" r:id="rId10"/>
    <p:sldLayoutId id="2147483669" r:id="rId11"/>
    <p:sldLayoutId id="2147483670" r:id="rId12"/>
    <p:sldLayoutId id="2147483651" r:id="rId13"/>
    <p:sldLayoutId id="2147483652" r:id="rId14"/>
    <p:sldLayoutId id="2147483653" r:id="rId15"/>
    <p:sldLayoutId id="2147483654" r:id="rId16"/>
    <p:sldLayoutId id="2147483660" r:id="rId17"/>
    <p:sldLayoutId id="2147483656" r:id="rId18"/>
    <p:sldLayoutId id="2147483657" r:id="rId19"/>
    <p:sldLayoutId id="2147483658" r:id="rId20"/>
    <p:sldLayoutId id="2147483659" r:id="rId21"/>
    <p:sldLayoutId id="2147483661" r:id="rId22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272E4F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272E4F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272E4F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272E4F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272E4F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272E4F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tapahtumat.ekarjala.fi/" TargetMode="Externa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8.xml"/><Relationship Id="rId6" Type="http://schemas.openxmlformats.org/officeDocument/2006/relationships/hyperlink" Target="mailto:piia.holappa@rautjarvi.fi" TargetMode="External"/><Relationship Id="rId5" Type="http://schemas.openxmlformats.org/officeDocument/2006/relationships/hyperlink" Target="https://harrastukset.ekarjala.fi/" TargetMode="External"/><Relationship Id="rId4" Type="http://schemas.openxmlformats.org/officeDocument/2006/relationships/hyperlink" Target="https://maaseutuverkosto.fi/verkostoidu/tapahtumat/" TargetMode="Externa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9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9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9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yyti.fi/reg/kesaduunietelakarjala2025" TargetMode="Externa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mailto:Sini.javanainen@rautjarvi.fi" TargetMode="Externa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9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mailto:helena.myllys@rautjarvi.fi" TargetMode="Externa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8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mailto:ossi.valimaki@rautjarvi.fi" TargetMode="Externa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8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8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uva 4">
            <a:extLst>
              <a:ext uri="{FF2B5EF4-FFF2-40B4-BE49-F238E27FC236}">
                <a16:creationId xmlns:a16="http://schemas.microsoft.com/office/drawing/2014/main" id="{6E15AFE8-08A7-444C-96F2-E256CFFAAF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9630" y="1418841"/>
            <a:ext cx="6772740" cy="402031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EDF72B7-9960-A11A-087B-38D9890BFD5B}"/>
              </a:ext>
            </a:extLst>
          </p:cNvPr>
          <p:cNvSpPr txBox="1"/>
          <p:nvPr/>
        </p:nvSpPr>
        <p:spPr>
          <a:xfrm>
            <a:off x="1830779" y="5603669"/>
            <a:ext cx="865909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err="1">
                <a:latin typeface="Calibri" panose="020F0502020204030204" pitchFamily="34" charset="0"/>
                <a:cs typeface="Calibri" panose="020F0502020204030204" pitchFamily="34" charset="0"/>
              </a:rPr>
              <a:t>Järjestöfoorumi</a:t>
            </a:r>
            <a:r>
              <a:rPr lang="en-US">
                <a:latin typeface="Calibri" panose="020F0502020204030204" pitchFamily="34" charset="0"/>
                <a:cs typeface="Calibri" panose="020F0502020204030204" pitchFamily="34" charset="0"/>
              </a:rPr>
              <a:t> 30.1.2025</a:t>
            </a:r>
          </a:p>
        </p:txBody>
      </p:sp>
    </p:spTree>
    <p:extLst>
      <p:ext uri="{BB962C8B-B14F-4D97-AF65-F5344CB8AC3E}">
        <p14:creationId xmlns:p14="http://schemas.microsoft.com/office/powerpoint/2010/main" val="3249690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4F4D064-BEC7-4F59-9A80-3741960058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9239" y="646306"/>
            <a:ext cx="10515600" cy="1032865"/>
          </a:xfrm>
        </p:spPr>
        <p:txBody>
          <a:bodyPr>
            <a:normAutofit fontScale="90000"/>
          </a:bodyPr>
          <a:lstStyle/>
          <a:p>
            <a:br>
              <a:rPr lang="fi-FI"/>
            </a:br>
            <a:br>
              <a:rPr lang="fi-FI"/>
            </a:br>
            <a:br>
              <a:rPr lang="fi-FI"/>
            </a:br>
            <a:br>
              <a:rPr lang="fi-FI"/>
            </a:br>
            <a:br>
              <a:rPr lang="fi-FI"/>
            </a:br>
            <a:br>
              <a:rPr lang="fi-FI"/>
            </a:br>
            <a:br>
              <a:rPr lang="fi-FI"/>
            </a:br>
            <a:br>
              <a:rPr lang="fi-FI"/>
            </a:br>
            <a:r>
              <a:rPr lang="fi-FI">
                <a:latin typeface="Calibri" panose="020F0502020204030204" pitchFamily="34" charset="0"/>
                <a:cs typeface="Calibri" panose="020F0502020204030204" pitchFamily="34" charset="0"/>
              </a:rPr>
              <a:t>Järjestöfoorumi 30.1.2025 </a:t>
            </a:r>
            <a:br>
              <a:rPr lang="fi-FI"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fi-FI"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fi-FI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fi-FI" sz="3100">
                <a:latin typeface="Calibri" panose="020F0502020204030204" pitchFamily="34" charset="0"/>
                <a:cs typeface="Calibri" panose="020F0502020204030204" pitchFamily="34" charset="0"/>
              </a:rPr>
              <a:t>klo 17.30  	Tervetuloa, hyvinvointijohtaja Anu Koistinen </a:t>
            </a:r>
            <a:br>
              <a:rPr lang="fi-FI" sz="310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fi-FI" sz="3100">
                <a:latin typeface="Calibri" panose="020F0502020204030204" pitchFamily="34" charset="0"/>
                <a:cs typeface="Calibri" panose="020F0502020204030204" pitchFamily="34" charset="0"/>
              </a:rPr>
              <a:t>		Uusien työntekijöiden esittäytyminen 	</a:t>
            </a:r>
            <a:br>
              <a:rPr lang="fi-FI" sz="310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fi-FI" sz="3100">
                <a:latin typeface="Calibri" panose="020F0502020204030204" pitchFamily="34" charset="0"/>
                <a:cs typeface="Calibri" panose="020F0502020204030204" pitchFamily="34" charset="0"/>
              </a:rPr>
              <a:t>klo 17.45	Puheenvuorot: </a:t>
            </a:r>
            <a:br>
              <a:rPr lang="fi-FI" sz="310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fi-FI" sz="3100">
                <a:latin typeface="Calibri" panose="020F0502020204030204" pitchFamily="34" charset="0"/>
                <a:cs typeface="Calibri" panose="020F0502020204030204" pitchFamily="34" charset="0"/>
              </a:rPr>
              <a:t>		* Kärki-</a:t>
            </a:r>
            <a:r>
              <a:rPr lang="fi-FI" sz="3100" err="1">
                <a:latin typeface="Calibri" panose="020F0502020204030204" pitchFamily="34" charset="0"/>
                <a:cs typeface="Calibri" panose="020F0502020204030204" pitchFamily="34" charset="0"/>
              </a:rPr>
              <a:t>Leader</a:t>
            </a:r>
            <a:r>
              <a:rPr lang="fi-FI" sz="3100">
                <a:latin typeface="Calibri" panose="020F0502020204030204" pitchFamily="34" charset="0"/>
                <a:cs typeface="Calibri" panose="020F0502020204030204" pitchFamily="34" charset="0"/>
              </a:rPr>
              <a:t>, toiminnanjohtaja Riitta Bagge</a:t>
            </a:r>
            <a:br>
              <a:rPr lang="fi-FI" sz="310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fi-FI" sz="3100">
                <a:latin typeface="Calibri" panose="020F0502020204030204" pitchFamily="34" charset="0"/>
                <a:cs typeface="Calibri" panose="020F0502020204030204" pitchFamily="34" charset="0"/>
              </a:rPr>
              <a:t>		* Etelä-Karjalan Liikunta ja Urheilu ry, seurakehittäjä Tomi 		Sillanvuo</a:t>
            </a:r>
            <a:br>
              <a:rPr lang="fi-FI" sz="310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fi-FI" sz="3100">
                <a:latin typeface="Calibri" panose="020F0502020204030204" pitchFamily="34" charset="0"/>
                <a:cs typeface="Calibri" panose="020F0502020204030204" pitchFamily="34" charset="0"/>
              </a:rPr>
              <a:t>		* Yhteisöllistä päivätoimintaa innovaatiorahan turvin, 			Leena Kaljunen  </a:t>
            </a:r>
            <a:br>
              <a:rPr lang="fi-FI" sz="310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fi-FI" sz="3100">
                <a:latin typeface="Calibri" panose="020F0502020204030204" pitchFamily="34" charset="0"/>
                <a:cs typeface="Calibri" panose="020F0502020204030204" pitchFamily="34" charset="0"/>
              </a:rPr>
              <a:t>klo 18.30 	Muut ajankohtaiset kuulumiset mm: </a:t>
            </a:r>
            <a:br>
              <a:rPr lang="fi-FI" sz="310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fi-FI" sz="3100">
                <a:latin typeface="Calibri" panose="020F0502020204030204" pitchFamily="34" charset="0"/>
                <a:cs typeface="Calibri" panose="020F0502020204030204" pitchFamily="34" charset="0"/>
              </a:rPr>
              <a:t>		* hinnastovalmistelu</a:t>
            </a:r>
            <a:br>
              <a:rPr lang="fi-FI" sz="310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fi-FI" sz="3100">
                <a:latin typeface="Calibri" panose="020F0502020204030204" pitchFamily="34" charset="0"/>
                <a:cs typeface="Calibri" panose="020F0502020204030204" pitchFamily="34" charset="0"/>
              </a:rPr>
              <a:t>		* kulttuurikesä 2025 </a:t>
            </a:r>
            <a:br>
              <a:rPr lang="fi-FI" sz="310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fi-FI" sz="3100">
                <a:latin typeface="Calibri" panose="020F0502020204030204" pitchFamily="34" charset="0"/>
                <a:cs typeface="Calibri" panose="020F0502020204030204" pitchFamily="34" charset="0"/>
              </a:rPr>
              <a:t>		* toiminta- ja tapahtuma-avustukset, torivuorot</a:t>
            </a:r>
            <a:br>
              <a:rPr lang="fi-FI" sz="310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fi-FI" sz="3100">
                <a:latin typeface="Calibri" panose="020F0502020204030204" pitchFamily="34" charset="0"/>
                <a:cs typeface="Calibri" panose="020F0502020204030204" pitchFamily="34" charset="0"/>
              </a:rPr>
              <a:t>		* muut asiat </a:t>
            </a:r>
            <a:br>
              <a:rPr lang="fi-FI" sz="310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fi-FI" sz="3100">
                <a:latin typeface="Calibri" panose="020F0502020204030204" pitchFamily="34" charset="0"/>
                <a:cs typeface="Calibri" panose="020F0502020204030204" pitchFamily="34" charset="0"/>
              </a:rPr>
              <a:t>klo 20.00 	Ilta päättyy </a:t>
            </a:r>
            <a:br>
              <a:rPr lang="fi-FI" sz="3600"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fi-FI" sz="3600"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US" sz="36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33972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7395F98-1C6B-77E3-D1B5-68817FABC4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427605"/>
            <a:ext cx="10515600" cy="2726286"/>
          </a:xfrm>
        </p:spPr>
        <p:txBody>
          <a:bodyPr>
            <a:normAutofit/>
          </a:bodyPr>
          <a:lstStyle/>
          <a:p>
            <a:pPr algn="ctr"/>
            <a:r>
              <a:rPr lang="fi-FI"/>
              <a:t>Kirjaa pöydällä olevalle paperille, mitä hyvää edustamasi tahon kautta toteutetaan tai tapahtuu Rautjärvellä vuoden 2025 aikana </a:t>
            </a:r>
          </a:p>
        </p:txBody>
      </p:sp>
    </p:spTree>
    <p:extLst>
      <p:ext uri="{BB962C8B-B14F-4D97-AF65-F5344CB8AC3E}">
        <p14:creationId xmlns:p14="http://schemas.microsoft.com/office/powerpoint/2010/main" val="17666833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3743505"/>
          </a:xfrm>
        </p:spPr>
        <p:txBody>
          <a:bodyPr/>
          <a:lstStyle/>
          <a:p>
            <a:r>
              <a:rPr lang="fi-FI" sz="4800" b="1"/>
              <a:t>Yhteisöllistä päivätoimintaa </a:t>
            </a:r>
            <a:r>
              <a:rPr lang="fi-FI" b="1"/>
              <a:t>Innovaatiorahan turvin</a:t>
            </a:r>
            <a:br>
              <a:rPr lang="fi-FI" b="1">
                <a:cs typeface="Arial"/>
              </a:rPr>
            </a:br>
            <a:r>
              <a:rPr lang="fi-FI" sz="2400" b="1">
                <a:cs typeface="Arial"/>
              </a:rPr>
              <a:t>Hankevastaava Leena Kaljunen </a:t>
            </a:r>
          </a:p>
        </p:txBody>
      </p:sp>
    </p:spTree>
    <p:extLst>
      <p:ext uri="{BB962C8B-B14F-4D97-AF65-F5344CB8AC3E}">
        <p14:creationId xmlns:p14="http://schemas.microsoft.com/office/powerpoint/2010/main" val="7438747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b="1"/>
              <a:t>Kohderyhmä ja sisältö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422501" y="1492640"/>
            <a:ext cx="9740830" cy="4981904"/>
          </a:xfrm>
        </p:spPr>
        <p:txBody>
          <a:bodyPr vert="horz" lIns="91440" tIns="45720" rIns="91440" bIns="45720" rtlCol="0" anchor="t">
            <a:normAutofit/>
          </a:bodyPr>
          <a:lstStyle/>
          <a:p>
            <a:pPr lvl="1"/>
            <a:endParaRPr lang="fi-FI"/>
          </a:p>
          <a:p>
            <a:pPr lvl="1"/>
            <a:endParaRPr lang="fi-FI"/>
          </a:p>
          <a:p>
            <a:pPr lvl="1"/>
            <a:r>
              <a:rPr lang="fi-FI"/>
              <a:t>Kohderyhmä: yksinäiset ikääntyneet, joilla ei ole voimavaroja/resursseja osallistua muuhun ikääntyneille suunnattuun ryhmätoimintaan </a:t>
            </a:r>
            <a:endParaRPr lang="fi-FI">
              <a:cs typeface="Arial"/>
            </a:endParaRPr>
          </a:p>
          <a:p>
            <a:pPr marL="457200" lvl="1" indent="0">
              <a:buNone/>
            </a:pPr>
            <a:endParaRPr lang="fi-FI">
              <a:cs typeface="Arial"/>
            </a:endParaRPr>
          </a:p>
          <a:p>
            <a:pPr lvl="1"/>
            <a:r>
              <a:rPr lang="fi-FI" sz="2000"/>
              <a:t>Ohjelma:</a:t>
            </a:r>
            <a:endParaRPr lang="fi-FI" sz="2000">
              <a:cs typeface="Arial"/>
            </a:endParaRPr>
          </a:p>
          <a:p>
            <a:pPr lvl="1"/>
            <a:r>
              <a:rPr lang="fi-FI" sz="2000"/>
              <a:t>Aamupala (järjestöt/yhdistykset/srk sovituilla vuoroilla)</a:t>
            </a:r>
          </a:p>
          <a:p>
            <a:pPr lvl="1"/>
            <a:r>
              <a:rPr lang="fi-FI" sz="2000"/>
              <a:t>Liikunnanohjaajan (Marjut) suunnittelemat liikuntatuokiot, ohjaamisessa ja toteuttamisessa auttavat tarvittaessa vertaisohjaajat </a:t>
            </a:r>
          </a:p>
          <a:p>
            <a:pPr lvl="1"/>
            <a:r>
              <a:rPr lang="fi-FI" sz="2000"/>
              <a:t>Ohjelmaa/toimintaa (järjestöt/yhdistykset/srk sovituilla vuoroilla)</a:t>
            </a:r>
          </a:p>
          <a:p>
            <a:pPr lvl="1"/>
            <a:r>
              <a:rPr lang="fi-FI" sz="2000"/>
              <a:t>mahdollisuus ruokailuun hintaan 2 €/ateria </a:t>
            </a:r>
          </a:p>
          <a:p>
            <a:pPr lvl="1"/>
            <a:r>
              <a:rPr lang="fi-FI" sz="1800"/>
              <a:t>Kyytiä vailla oleville järjestetään kuljetus </a:t>
            </a:r>
            <a:endParaRPr lang="fi-FI" sz="1800">
              <a:cs typeface="Arial"/>
            </a:endParaRPr>
          </a:p>
          <a:p>
            <a:pPr lvl="1"/>
            <a:endParaRPr lang="fi-FI" sz="2000"/>
          </a:p>
        </p:txBody>
      </p:sp>
    </p:spTree>
    <p:extLst>
      <p:ext uri="{BB962C8B-B14F-4D97-AF65-F5344CB8AC3E}">
        <p14:creationId xmlns:p14="http://schemas.microsoft.com/office/powerpoint/2010/main" val="14165116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b="1"/>
              <a:t>Aikataulu</a:t>
            </a:r>
            <a:endParaRPr lang="fi-FI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677333" y="1723571"/>
            <a:ext cx="8855549" cy="4834884"/>
          </a:xfrm>
        </p:spPr>
        <p:txBody>
          <a:bodyPr vert="horz" lIns="91440" tIns="45720" rIns="91440" bIns="45720" rtlCol="0" anchor="t">
            <a:normAutofit/>
          </a:bodyPr>
          <a:lstStyle/>
          <a:p>
            <a:pPr lvl="1"/>
            <a:endParaRPr lang="fi-FI" sz="2000" dirty="0"/>
          </a:p>
          <a:p>
            <a:pPr lvl="1"/>
            <a:endParaRPr lang="fi-FI" sz="2000" dirty="0">
              <a:cs typeface="Arial"/>
            </a:endParaRPr>
          </a:p>
          <a:p>
            <a:pPr lvl="1"/>
            <a:endParaRPr lang="fi-FI" sz="2000" dirty="0"/>
          </a:p>
          <a:p>
            <a:pPr lvl="1"/>
            <a:r>
              <a:rPr lang="fi-FI" sz="2000" dirty="0"/>
              <a:t>Toteutus: helmi – huhtikuussa ja syys- marraskuussa 2025, 20 kokoontumista, joista 10 Simpeleellä ja 10 Aseman Tuvalla, puolet kevät- ja puolet syyskaudella </a:t>
            </a:r>
            <a:endParaRPr lang="fi-FI" sz="2000" dirty="0">
              <a:cs typeface="Arial"/>
            </a:endParaRPr>
          </a:p>
          <a:p>
            <a:pPr lvl="1"/>
            <a:r>
              <a:rPr lang="fi-FI" sz="2000" dirty="0"/>
              <a:t>klo 9 – 11.30 (-12)</a:t>
            </a:r>
            <a:endParaRPr lang="fi-FI" sz="2000" dirty="0">
              <a:cs typeface="Arial"/>
            </a:endParaRPr>
          </a:p>
          <a:p>
            <a:pPr lvl="1"/>
            <a:r>
              <a:rPr lang="fi-FI" sz="2000" dirty="0"/>
              <a:t>Sopukassa joka toinen keskiviikko: 19.2., 5.3., 19.3., 2.4. ja 16.4</a:t>
            </a:r>
          </a:p>
          <a:p>
            <a:pPr lvl="1"/>
            <a:r>
              <a:rPr lang="fi-FI" sz="2000" dirty="0"/>
              <a:t>Asemantuvassa joka toinen perjantai: 14.2., 28.2., 14.3., 28.3. ja 11.4.</a:t>
            </a:r>
          </a:p>
          <a:p>
            <a:pPr lvl="1"/>
            <a:r>
              <a:rPr lang="fi-FI" sz="2000" dirty="0"/>
              <a:t>Ilmoittautumiset Leenalle 5.2. mennessä, p. 0500 234453. </a:t>
            </a: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4368393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819807"/>
          </a:xfrm>
        </p:spPr>
        <p:txBody>
          <a:bodyPr>
            <a:normAutofit fontScale="90000"/>
          </a:bodyPr>
          <a:lstStyle/>
          <a:p>
            <a:r>
              <a:rPr lang="fi-FI" b="1"/>
              <a:t>Yhteistyötahot ja yhteistyön roolit</a:t>
            </a:r>
            <a:r>
              <a:rPr lang="fi-FI"/>
              <a:t> 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677333" y="1422621"/>
            <a:ext cx="9107798" cy="5414424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buNone/>
            </a:pPr>
            <a:endParaRPr lang="fi-FI" sz="2400">
              <a:cs typeface="Arial" panose="020B0604020202020204"/>
            </a:endParaRPr>
          </a:p>
          <a:p>
            <a:r>
              <a:rPr lang="fi-FI" sz="2400"/>
              <a:t>Rautjärven kunta: </a:t>
            </a:r>
            <a:endParaRPr lang="fi-FI"/>
          </a:p>
          <a:p>
            <a:pPr lvl="1"/>
            <a:r>
              <a:rPr lang="fi-FI" sz="2000"/>
              <a:t>tilat toiminnalle maksutta; Aseman tupa Rautjärven Asemanseudulla ja Sopukka Simpeleellä  </a:t>
            </a:r>
          </a:p>
          <a:p>
            <a:pPr lvl="1"/>
            <a:r>
              <a:rPr lang="fi-FI" sz="2000"/>
              <a:t>Liikuntatuokiot, liikunnanohjaaja: suunnittelu ja ohjaus/vertaisohjaajien ohjeistus</a:t>
            </a:r>
          </a:p>
          <a:p>
            <a:pPr lvl="1"/>
            <a:r>
              <a:rPr lang="fi-FI" sz="2000"/>
              <a:t>Virikeohjaajan/varhaiskasvatuksen työpanosta virkistystoimintaan</a:t>
            </a:r>
          </a:p>
          <a:p>
            <a:pPr lvl="1"/>
            <a:r>
              <a:rPr lang="fi-FI" sz="2000"/>
              <a:t>Lounas Rosmariinista: kunta maksaa kolmasosan lounaan kustannuksista</a:t>
            </a:r>
          </a:p>
          <a:p>
            <a:pPr marL="342900" lvl="1" indent="-342900"/>
            <a:r>
              <a:rPr lang="fi-FI"/>
              <a:t>Järjestöt</a:t>
            </a:r>
            <a:r>
              <a:rPr lang="fi-FI" sz="2000"/>
              <a:t> </a:t>
            </a:r>
            <a:r>
              <a:rPr lang="fi-FI" sz="1800"/>
              <a:t>(vapaaehtoisten työpanosta viriketoimintaan ja aamupalan järjestämiseen)</a:t>
            </a:r>
          </a:p>
          <a:p>
            <a:pPr lvl="1"/>
            <a:r>
              <a:rPr lang="fi-FI" sz="2000"/>
              <a:t>Simpeleen Eläkkeensaajat, Eläkeliiton Simpeleen yhdistys, Simpeleen Marttayhdistys, Kyläyhdistykset: Simpele – </a:t>
            </a:r>
            <a:r>
              <a:rPr lang="fi-FI" sz="2000" err="1"/>
              <a:t>Änkilä</a:t>
            </a:r>
            <a:r>
              <a:rPr lang="fi-FI" sz="2000"/>
              <a:t> kyläyhdistys, </a:t>
            </a:r>
            <a:r>
              <a:rPr lang="fi-FI" sz="2000" err="1"/>
              <a:t>Laikon</a:t>
            </a:r>
            <a:r>
              <a:rPr lang="fi-FI" sz="2000"/>
              <a:t> seudun kylätoimikunta, SPR , Eläkeliiton Rautjärven yhdistys: lisäksi toiminnan koordinointi </a:t>
            </a:r>
          </a:p>
          <a:p>
            <a:r>
              <a:rPr lang="fi-FI" sz="2400"/>
              <a:t>Ruokolahden seurakunta: diakonia</a:t>
            </a:r>
          </a:p>
        </p:txBody>
      </p:sp>
    </p:spTree>
    <p:extLst>
      <p:ext uri="{BB962C8B-B14F-4D97-AF65-F5344CB8AC3E}">
        <p14:creationId xmlns:p14="http://schemas.microsoft.com/office/powerpoint/2010/main" val="2093323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8026D088-7124-4F8F-BC8B-8B9F6EE6CC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7762" y="329184"/>
            <a:ext cx="6251110" cy="178308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600" b="1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Ajankohtaiset</a:t>
            </a:r>
            <a:r>
              <a:rPr lang="en-US" sz="4600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600" b="1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asiat</a:t>
            </a:r>
            <a:endParaRPr lang="en-US" sz="4600" b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9" name="Kuvan paikkamerkki 8" descr="Kuva, joka sisältää kohteen vesi, puu, ulko, järvi&#10;&#10;Kuvaus luotu automaattisesti">
            <a:extLst>
              <a:ext uri="{FF2B5EF4-FFF2-40B4-BE49-F238E27FC236}">
                <a16:creationId xmlns:a16="http://schemas.microsoft.com/office/drawing/2014/main" id="{9005F1FD-DAA7-4D8F-B1B0-90B11DEFE9A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921" r="12918"/>
          <a:stretch/>
        </p:blipFill>
        <p:spPr>
          <a:xfrm>
            <a:off x="0" y="51887"/>
            <a:ext cx="4657344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23" name="sketchy line">
            <a:extLst>
              <a:ext uri="{FF2B5EF4-FFF2-40B4-BE49-F238E27FC236}">
                <a16:creationId xmlns:a16="http://schemas.microsoft.com/office/drawing/2014/main" id="{21540236-BFD5-4A9D-8840-4703E7F768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97762" y="2374947"/>
            <a:ext cx="4243589" cy="18288"/>
          </a:xfrm>
          <a:custGeom>
            <a:avLst/>
            <a:gdLst>
              <a:gd name="connsiteX0" fmla="*/ 0 w 4243589"/>
              <a:gd name="connsiteY0" fmla="*/ 0 h 18288"/>
              <a:gd name="connsiteX1" fmla="*/ 478919 w 4243589"/>
              <a:gd name="connsiteY1" fmla="*/ 0 h 18288"/>
              <a:gd name="connsiteX2" fmla="*/ 957839 w 4243589"/>
              <a:gd name="connsiteY2" fmla="*/ 0 h 18288"/>
              <a:gd name="connsiteX3" fmla="*/ 1521630 w 4243589"/>
              <a:gd name="connsiteY3" fmla="*/ 0 h 18288"/>
              <a:gd name="connsiteX4" fmla="*/ 2212729 w 4243589"/>
              <a:gd name="connsiteY4" fmla="*/ 0 h 18288"/>
              <a:gd name="connsiteX5" fmla="*/ 2734084 w 4243589"/>
              <a:gd name="connsiteY5" fmla="*/ 0 h 18288"/>
              <a:gd name="connsiteX6" fmla="*/ 3255439 w 4243589"/>
              <a:gd name="connsiteY6" fmla="*/ 0 h 18288"/>
              <a:gd name="connsiteX7" fmla="*/ 4243589 w 4243589"/>
              <a:gd name="connsiteY7" fmla="*/ 0 h 18288"/>
              <a:gd name="connsiteX8" fmla="*/ 4243589 w 4243589"/>
              <a:gd name="connsiteY8" fmla="*/ 18288 h 18288"/>
              <a:gd name="connsiteX9" fmla="*/ 3594926 w 4243589"/>
              <a:gd name="connsiteY9" fmla="*/ 18288 h 18288"/>
              <a:gd name="connsiteX10" fmla="*/ 3073571 w 4243589"/>
              <a:gd name="connsiteY10" fmla="*/ 18288 h 18288"/>
              <a:gd name="connsiteX11" fmla="*/ 2552216 w 4243589"/>
              <a:gd name="connsiteY11" fmla="*/ 18288 h 18288"/>
              <a:gd name="connsiteX12" fmla="*/ 1903553 w 4243589"/>
              <a:gd name="connsiteY12" fmla="*/ 18288 h 18288"/>
              <a:gd name="connsiteX13" fmla="*/ 1212454 w 4243589"/>
              <a:gd name="connsiteY13" fmla="*/ 18288 h 18288"/>
              <a:gd name="connsiteX14" fmla="*/ 733535 w 4243589"/>
              <a:gd name="connsiteY14" fmla="*/ 18288 h 18288"/>
              <a:gd name="connsiteX15" fmla="*/ 0 w 4243589"/>
              <a:gd name="connsiteY15" fmla="*/ 18288 h 18288"/>
              <a:gd name="connsiteX16" fmla="*/ 0 w 4243589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kstin paikkamerkki 6">
            <a:extLst>
              <a:ext uri="{FF2B5EF4-FFF2-40B4-BE49-F238E27FC236}">
                <a16:creationId xmlns:a16="http://schemas.microsoft.com/office/drawing/2014/main" id="{6ED6183F-580A-4FA9-BDBE-D7E91C23EF6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297762" y="2519467"/>
            <a:ext cx="6251110" cy="3671021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pPr marL="457200" lvl="1" indent="0">
              <a:buNone/>
            </a:pPr>
            <a:endParaRPr lang="en-US" sz="20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r>
              <a:rPr lang="en-US" sz="1600" b="1" err="1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Uudet</a:t>
            </a:r>
            <a:r>
              <a:rPr lang="en-US" sz="1600" b="1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1600" b="1" err="1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työntekijät</a:t>
            </a:r>
            <a:r>
              <a:rPr lang="en-US" sz="1600" b="1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:</a:t>
            </a:r>
            <a:r>
              <a:rPr lang="en-US" sz="160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 </a:t>
            </a:r>
          </a:p>
          <a:p>
            <a:pPr lvl="3"/>
            <a:r>
              <a:rPr lang="en-US" sz="1600" err="1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hyvinvointisihteeri</a:t>
            </a:r>
            <a:r>
              <a:rPr lang="en-US" sz="160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 Helena Myllys </a:t>
            </a:r>
          </a:p>
          <a:p>
            <a:pPr lvl="3"/>
            <a:r>
              <a:rPr lang="en-US" sz="1600" err="1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etsivä</a:t>
            </a:r>
            <a:r>
              <a:rPr lang="en-US" sz="160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1600" err="1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nuorisotyöntekijä</a:t>
            </a:r>
            <a:r>
              <a:rPr lang="en-US" sz="160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/ </a:t>
            </a:r>
            <a:r>
              <a:rPr lang="en-US" sz="1600" err="1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nuorisotyöntekijä</a:t>
            </a:r>
            <a:r>
              <a:rPr lang="en-US" sz="160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 Seija Muhonen</a:t>
            </a:r>
          </a:p>
          <a:p>
            <a:pPr lvl="3"/>
            <a:r>
              <a:rPr lang="en-US" sz="1600" err="1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kulttuurikoordinaattori</a:t>
            </a:r>
            <a:r>
              <a:rPr lang="en-US" sz="160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 Ossi Välimäki </a:t>
            </a:r>
          </a:p>
          <a:p>
            <a:pPr lvl="3"/>
            <a:r>
              <a:rPr lang="en-US" sz="1600" err="1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virikeohjaaja</a:t>
            </a:r>
            <a:r>
              <a:rPr lang="en-US" sz="160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 Päivi Vento </a:t>
            </a:r>
          </a:p>
          <a:p>
            <a:pPr lvl="1"/>
            <a:r>
              <a:rPr lang="en-US" sz="1600" err="1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Etelä-Karjalan</a:t>
            </a:r>
            <a:r>
              <a:rPr lang="en-US" sz="160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1600" err="1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malli</a:t>
            </a:r>
            <a:r>
              <a:rPr lang="en-US" sz="160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 -&gt; </a:t>
            </a:r>
            <a:r>
              <a:rPr lang="en-US" sz="1600" b="1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Rautjärven </a:t>
            </a:r>
            <a:r>
              <a:rPr lang="en-US" sz="1600" b="1" err="1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kunnan</a:t>
            </a:r>
            <a:r>
              <a:rPr lang="en-US" sz="1600" b="1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1600" b="1" err="1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oma</a:t>
            </a:r>
            <a:r>
              <a:rPr lang="en-US" sz="1600" b="1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1600" b="1" err="1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malli</a:t>
            </a:r>
            <a:r>
              <a:rPr lang="en-US" sz="1600" b="1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160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-&gt; </a:t>
            </a:r>
            <a:r>
              <a:rPr lang="en-US" sz="1600" err="1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vanhemmuuden</a:t>
            </a:r>
            <a:r>
              <a:rPr lang="en-US" sz="160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1600" err="1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tukeminen</a:t>
            </a:r>
            <a:r>
              <a:rPr lang="en-US" sz="160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 -&gt; </a:t>
            </a:r>
            <a:r>
              <a:rPr lang="en-US" sz="1600" err="1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maakunnallinen</a:t>
            </a:r>
            <a:r>
              <a:rPr lang="en-US" sz="160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1600" err="1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tavoite</a:t>
            </a:r>
            <a:r>
              <a:rPr lang="en-US" sz="160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, </a:t>
            </a:r>
            <a:r>
              <a:rPr lang="en-US" sz="1600" err="1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että</a:t>
            </a:r>
            <a:r>
              <a:rPr lang="en-US" sz="160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1600" err="1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meillä</a:t>
            </a:r>
            <a:r>
              <a:rPr lang="en-US" sz="160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 on Suomen </a:t>
            </a:r>
            <a:r>
              <a:rPr lang="en-US" sz="1600" err="1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hyvinvoivimmat</a:t>
            </a:r>
            <a:r>
              <a:rPr lang="en-US" sz="160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1600" err="1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lapset</a:t>
            </a:r>
            <a:r>
              <a:rPr lang="en-US" sz="160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 ja </a:t>
            </a:r>
            <a:r>
              <a:rPr lang="en-US" sz="1600" err="1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nuoret</a:t>
            </a:r>
            <a:r>
              <a:rPr lang="en-US" sz="160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1600" err="1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vuonna</a:t>
            </a:r>
            <a:r>
              <a:rPr lang="en-US" sz="160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 2030 </a:t>
            </a:r>
          </a:p>
          <a:p>
            <a:pPr lvl="1"/>
            <a:r>
              <a:rPr lang="en-US" sz="1600" b="1" err="1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Kuntalaispaneeliviikko</a:t>
            </a:r>
            <a:r>
              <a:rPr lang="en-US" sz="160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, </a:t>
            </a:r>
            <a:r>
              <a:rPr lang="en-US" sz="1600" err="1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vko</a:t>
            </a:r>
            <a:r>
              <a:rPr lang="en-US" sz="160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 7: </a:t>
            </a:r>
            <a:r>
              <a:rPr lang="en-US" sz="1600" err="1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aiheina</a:t>
            </a:r>
            <a:r>
              <a:rPr lang="en-US" sz="160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1600" err="1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ilmastosuunnitelma</a:t>
            </a:r>
            <a:r>
              <a:rPr lang="en-US" sz="160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1600" err="1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sekä</a:t>
            </a:r>
            <a:r>
              <a:rPr lang="en-US" sz="160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1600" err="1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uusi</a:t>
            </a:r>
            <a:r>
              <a:rPr lang="en-US" sz="160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1600" err="1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rakennuslaki</a:t>
            </a:r>
            <a:endParaRPr lang="en-US" sz="1600">
              <a:solidFill>
                <a:schemeClr val="tx1"/>
              </a:solidFill>
              <a:latin typeface="Calibri"/>
              <a:ea typeface="Calibri"/>
              <a:cs typeface="Calibri"/>
            </a:endParaRPr>
          </a:p>
          <a:p>
            <a:pPr lvl="1"/>
            <a:r>
              <a:rPr lang="en-US" sz="1600" err="1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Maakunnallinen</a:t>
            </a:r>
            <a:r>
              <a:rPr lang="en-US" sz="160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1600" b="1" err="1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hyvinvointisuunnitelma</a:t>
            </a:r>
            <a:r>
              <a:rPr lang="en-US" sz="1600" b="1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 2026-2029</a:t>
            </a:r>
            <a:r>
              <a:rPr lang="en-US" sz="160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: </a:t>
            </a:r>
            <a:r>
              <a:rPr lang="en-US" sz="1600" err="1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kärkiteemoina</a:t>
            </a:r>
            <a:r>
              <a:rPr lang="en-US" sz="160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1600" err="1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ikäystävällinen</a:t>
            </a:r>
            <a:r>
              <a:rPr lang="en-US" sz="160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, </a:t>
            </a:r>
            <a:r>
              <a:rPr lang="en-US" sz="1600" err="1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sutjakka</a:t>
            </a:r>
            <a:r>
              <a:rPr lang="en-US" sz="160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 ja </a:t>
            </a:r>
            <a:r>
              <a:rPr lang="en-US" sz="1600" err="1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sopuisa</a:t>
            </a:r>
            <a:r>
              <a:rPr lang="en-US" sz="160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 </a:t>
            </a:r>
          </a:p>
          <a:p>
            <a:pPr marL="457200" lvl="1" indent="0">
              <a:buNone/>
            </a:pPr>
            <a:endParaRPr lang="en-US" sz="16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endParaRPr lang="en-US" sz="2000">
              <a:solidFill>
                <a:schemeClr val="tx1"/>
              </a:solidFill>
              <a:cs typeface="Arial"/>
            </a:endParaRPr>
          </a:p>
          <a:p>
            <a:pPr lvl="1"/>
            <a:endParaRPr lang="en-US" sz="2000">
              <a:solidFill>
                <a:schemeClr val="tx1"/>
              </a:solidFill>
              <a:cs typeface="Arial"/>
            </a:endParaRPr>
          </a:p>
          <a:p>
            <a:pPr lvl="1"/>
            <a:endParaRPr lang="en-US" sz="2000">
              <a:solidFill>
                <a:schemeClr val="tx1"/>
              </a:solidFill>
              <a:cs typeface="Arial"/>
            </a:endParaRPr>
          </a:p>
          <a:p>
            <a:pPr lvl="1"/>
            <a:endParaRPr lang="en-US" sz="2000">
              <a:solidFill>
                <a:schemeClr val="tx1"/>
              </a:solidFill>
              <a:cs typeface="Arial"/>
            </a:endParaRPr>
          </a:p>
          <a:p>
            <a:pPr lvl="1"/>
            <a:endParaRPr lang="en-US" sz="2000">
              <a:solidFill>
                <a:schemeClr val="tx1"/>
              </a:solidFill>
              <a:cs typeface="Arial"/>
            </a:endParaRPr>
          </a:p>
          <a:p>
            <a:pPr marL="0"/>
            <a:endParaRPr lang="en-US">
              <a:solidFill>
                <a:schemeClr val="tx1"/>
              </a:solidFill>
              <a:cs typeface="Arial"/>
            </a:endParaRPr>
          </a:p>
          <a:p>
            <a:endParaRPr lang="en-US" sz="2200">
              <a:solidFill>
                <a:schemeClr val="tx1"/>
              </a:solidFill>
              <a:cs typeface="Arial"/>
            </a:endParaRPr>
          </a:p>
          <a:p>
            <a:endParaRPr lang="en-US" sz="2200">
              <a:solidFill>
                <a:schemeClr val="tx1"/>
              </a:solidFill>
              <a:cs typeface="Arial"/>
            </a:endParaRP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EB757F19-9E94-42B7-84E5-C0C55AA3F9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005A23B4-CDD9-4855-9E7C-D750B070F039}" type="datetime1">
              <a:rPr lang="en-US">
                <a:solidFill>
                  <a:srgbClr val="FFFFFF"/>
                </a:solidFill>
                <a:latin typeface="Calibri" panose="020F0502020204030204"/>
              </a:rPr>
              <a:pPr>
                <a:spcAft>
                  <a:spcPts val="600"/>
                </a:spcAft>
                <a:defRPr/>
              </a:pPr>
              <a:t>2/3/2025</a:t>
            </a:fld>
            <a:endParaRPr lang="en-US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02C2032B-9448-4146-8D7A-899F356B9C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052978" y="6356350"/>
            <a:ext cx="1300821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1D50D7E9-83D3-4436-9535-3D42A4D13903}" type="slidenum">
              <a:rPr lang="en-US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>
                <a:spcAft>
                  <a:spcPts val="600"/>
                </a:spcAft>
                <a:defRPr/>
              </a:pPr>
              <a:t>8</a:t>
            </a:fld>
            <a:endParaRPr lang="en-US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40520507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8026D088-7124-4F8F-BC8B-8B9F6EE6CC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7762" y="1367409"/>
            <a:ext cx="6251110" cy="744855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600" b="1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Ajankohtaiset</a:t>
            </a:r>
            <a:r>
              <a:rPr lang="en-US" sz="4600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600" b="1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asiat</a:t>
            </a:r>
            <a:endParaRPr lang="en-US" sz="4600" b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9" name="Kuvan paikkamerkki 8" descr="Kuva, joka sisältää kohteen vesi, puu, ulko, järvi&#10;&#10;Kuvaus luotu automaattisesti">
            <a:extLst>
              <a:ext uri="{FF2B5EF4-FFF2-40B4-BE49-F238E27FC236}">
                <a16:creationId xmlns:a16="http://schemas.microsoft.com/office/drawing/2014/main" id="{9005F1FD-DAA7-4D8F-B1B0-90B11DEFE9A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921" r="12918"/>
          <a:stretch/>
        </p:blipFill>
        <p:spPr>
          <a:xfrm>
            <a:off x="1" y="10"/>
            <a:ext cx="4657344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23" name="sketchy line">
            <a:extLst>
              <a:ext uri="{FF2B5EF4-FFF2-40B4-BE49-F238E27FC236}">
                <a16:creationId xmlns:a16="http://schemas.microsoft.com/office/drawing/2014/main" id="{21540236-BFD5-4A9D-8840-4703E7F768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97762" y="2374947"/>
            <a:ext cx="4243589" cy="18288"/>
          </a:xfrm>
          <a:custGeom>
            <a:avLst/>
            <a:gdLst>
              <a:gd name="connsiteX0" fmla="*/ 0 w 4243589"/>
              <a:gd name="connsiteY0" fmla="*/ 0 h 18288"/>
              <a:gd name="connsiteX1" fmla="*/ 478919 w 4243589"/>
              <a:gd name="connsiteY1" fmla="*/ 0 h 18288"/>
              <a:gd name="connsiteX2" fmla="*/ 957839 w 4243589"/>
              <a:gd name="connsiteY2" fmla="*/ 0 h 18288"/>
              <a:gd name="connsiteX3" fmla="*/ 1521630 w 4243589"/>
              <a:gd name="connsiteY3" fmla="*/ 0 h 18288"/>
              <a:gd name="connsiteX4" fmla="*/ 2212729 w 4243589"/>
              <a:gd name="connsiteY4" fmla="*/ 0 h 18288"/>
              <a:gd name="connsiteX5" fmla="*/ 2734084 w 4243589"/>
              <a:gd name="connsiteY5" fmla="*/ 0 h 18288"/>
              <a:gd name="connsiteX6" fmla="*/ 3255439 w 4243589"/>
              <a:gd name="connsiteY6" fmla="*/ 0 h 18288"/>
              <a:gd name="connsiteX7" fmla="*/ 4243589 w 4243589"/>
              <a:gd name="connsiteY7" fmla="*/ 0 h 18288"/>
              <a:gd name="connsiteX8" fmla="*/ 4243589 w 4243589"/>
              <a:gd name="connsiteY8" fmla="*/ 18288 h 18288"/>
              <a:gd name="connsiteX9" fmla="*/ 3594926 w 4243589"/>
              <a:gd name="connsiteY9" fmla="*/ 18288 h 18288"/>
              <a:gd name="connsiteX10" fmla="*/ 3073571 w 4243589"/>
              <a:gd name="connsiteY10" fmla="*/ 18288 h 18288"/>
              <a:gd name="connsiteX11" fmla="*/ 2552216 w 4243589"/>
              <a:gd name="connsiteY11" fmla="*/ 18288 h 18288"/>
              <a:gd name="connsiteX12" fmla="*/ 1903553 w 4243589"/>
              <a:gd name="connsiteY12" fmla="*/ 18288 h 18288"/>
              <a:gd name="connsiteX13" fmla="*/ 1212454 w 4243589"/>
              <a:gd name="connsiteY13" fmla="*/ 18288 h 18288"/>
              <a:gd name="connsiteX14" fmla="*/ 733535 w 4243589"/>
              <a:gd name="connsiteY14" fmla="*/ 18288 h 18288"/>
              <a:gd name="connsiteX15" fmla="*/ 0 w 4243589"/>
              <a:gd name="connsiteY15" fmla="*/ 18288 h 18288"/>
              <a:gd name="connsiteX16" fmla="*/ 0 w 4243589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kstin paikkamerkki 6">
            <a:extLst>
              <a:ext uri="{FF2B5EF4-FFF2-40B4-BE49-F238E27FC236}">
                <a16:creationId xmlns:a16="http://schemas.microsoft.com/office/drawing/2014/main" id="{6ED6183F-580A-4FA9-BDBE-D7E91C23EF6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297762" y="2729070"/>
            <a:ext cx="6251110" cy="3461418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pPr marL="457200" lvl="1" indent="0">
              <a:buNone/>
            </a:pPr>
            <a:endParaRPr lang="en-US" sz="1900">
              <a:solidFill>
                <a:schemeClr val="tx1"/>
              </a:solidFill>
              <a:latin typeface="Calibri" panose="020F0502020204030204" pitchFamily="34" charset="0"/>
              <a:ea typeface="+mn-lt"/>
              <a:cs typeface="Calibri" panose="020F0502020204030204" pitchFamily="34" charset="0"/>
            </a:endParaRPr>
          </a:p>
          <a:p>
            <a:pPr lvl="1"/>
            <a:r>
              <a:rPr lang="en-US" sz="1900" b="1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Hinnastovalmistelu</a:t>
            </a:r>
            <a:r>
              <a:rPr lang="en-US" sz="1900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br>
              <a:rPr lang="en-US" sz="19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US" sz="19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2"/>
            <a:r>
              <a:rPr lang="en-US" sz="150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kunnan</a:t>
            </a:r>
            <a:r>
              <a:rPr lang="en-US" sz="15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50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vuokrattavien</a:t>
            </a:r>
            <a:r>
              <a:rPr lang="en-US" sz="15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50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tilojen</a:t>
            </a:r>
            <a:r>
              <a:rPr lang="en-US" sz="15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50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hinnastoa</a:t>
            </a:r>
            <a:r>
              <a:rPr lang="en-US" sz="15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50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päivitetty</a:t>
            </a:r>
            <a:r>
              <a:rPr lang="en-US" sz="15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50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viimeksi</a:t>
            </a:r>
            <a:r>
              <a:rPr lang="en-US" sz="15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50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vuonna</a:t>
            </a:r>
            <a:r>
              <a:rPr lang="en-US" sz="15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2018/2019</a:t>
            </a:r>
          </a:p>
          <a:p>
            <a:pPr lvl="2"/>
            <a:r>
              <a:rPr lang="en-US" sz="150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sisältää</a:t>
            </a:r>
            <a:r>
              <a:rPr lang="en-US" sz="15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50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liikuntasalit</a:t>
            </a:r>
            <a:r>
              <a:rPr lang="en-US" sz="15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50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koululuokat</a:t>
            </a:r>
            <a:r>
              <a:rPr lang="en-US" sz="15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50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kokoustilat</a:t>
            </a:r>
            <a:r>
              <a:rPr lang="en-US" sz="15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50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ruokasalit</a:t>
            </a:r>
            <a:r>
              <a:rPr lang="en-US" sz="15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50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yms</a:t>
            </a:r>
            <a:r>
              <a:rPr lang="en-US" sz="15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lvl="2"/>
            <a:r>
              <a:rPr lang="en-US" sz="150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ylläpitokustannukset</a:t>
            </a:r>
            <a:r>
              <a:rPr lang="en-US" sz="15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50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nousseet</a:t>
            </a:r>
            <a:r>
              <a:rPr lang="en-US" sz="15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50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alv-korotukset</a:t>
            </a:r>
            <a:endParaRPr lang="en-US" sz="15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2"/>
            <a:r>
              <a:rPr lang="en-US" sz="150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suunniteltu</a:t>
            </a:r>
            <a:r>
              <a:rPr lang="en-US" sz="15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50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aikataulu</a:t>
            </a:r>
            <a:r>
              <a:rPr lang="en-US" sz="15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150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käsittely</a:t>
            </a:r>
            <a:r>
              <a:rPr lang="en-US" sz="15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50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toimielimissä</a:t>
            </a:r>
            <a:r>
              <a:rPr lang="en-US" sz="15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50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huhti-toukokuussa</a:t>
            </a:r>
            <a:r>
              <a:rPr lang="en-US" sz="15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2025, </a:t>
            </a:r>
            <a:r>
              <a:rPr lang="en-US" sz="150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hinnasto</a:t>
            </a:r>
            <a:r>
              <a:rPr lang="en-US" sz="15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50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voimaan</a:t>
            </a:r>
            <a:r>
              <a:rPr lang="en-US" sz="15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1.8.2025 </a:t>
            </a:r>
          </a:p>
          <a:p>
            <a:pPr lvl="2"/>
            <a:r>
              <a:rPr lang="en-US" sz="150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valtuustoaloitteet</a:t>
            </a:r>
            <a:r>
              <a:rPr lang="en-US" sz="15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</a:p>
          <a:p>
            <a:pPr lvl="3"/>
            <a:r>
              <a:rPr lang="fi-FI" sz="13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senioripassin käyttöönotto (</a:t>
            </a:r>
            <a:r>
              <a:rPr lang="fi-FI" sz="130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Hyvlk</a:t>
            </a:r>
            <a:r>
              <a:rPr lang="fi-FI" sz="13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21.02.2023 § 24) </a:t>
            </a:r>
          </a:p>
          <a:p>
            <a:pPr lvl="3"/>
            <a:r>
              <a:rPr lang="fi-FI" sz="13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alle 18-vuotiaille maksuton liikuntatilojen käyttö (</a:t>
            </a:r>
            <a:r>
              <a:rPr lang="fi-FI" sz="130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Hyvlk</a:t>
            </a:r>
            <a:r>
              <a:rPr lang="fi-FI" sz="13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22.08.2023 § 69)</a:t>
            </a:r>
          </a:p>
          <a:p>
            <a:pPr lvl="3"/>
            <a:r>
              <a:rPr lang="en-US" sz="130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nuorten</a:t>
            </a:r>
            <a:r>
              <a:rPr lang="en-US" sz="13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30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vaikuttajaryhmän</a:t>
            </a:r>
            <a:r>
              <a:rPr lang="en-US" sz="13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30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aloite</a:t>
            </a:r>
            <a:r>
              <a:rPr lang="en-US" sz="13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30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nuorten</a:t>
            </a:r>
            <a:r>
              <a:rPr lang="en-US" sz="13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30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kuntosalimaksujen</a:t>
            </a:r>
            <a:r>
              <a:rPr lang="en-US" sz="13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30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tukemisesta</a:t>
            </a:r>
            <a:r>
              <a:rPr lang="en-US" sz="13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en-US" sz="130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Hyvlk</a:t>
            </a:r>
            <a:r>
              <a:rPr lang="en-US" sz="13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28.05.2024 § 48)</a:t>
            </a:r>
          </a:p>
          <a:p>
            <a:pPr marL="914400" lvl="2" indent="0">
              <a:buNone/>
            </a:pPr>
            <a:endParaRPr lang="en-US" sz="15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endParaRPr lang="en-US" sz="2000">
              <a:solidFill>
                <a:schemeClr val="tx1"/>
              </a:solidFill>
              <a:cs typeface="Arial"/>
            </a:endParaRPr>
          </a:p>
          <a:p>
            <a:pPr lvl="1"/>
            <a:endParaRPr lang="en-US" sz="2000">
              <a:solidFill>
                <a:schemeClr val="tx1"/>
              </a:solidFill>
              <a:cs typeface="Arial"/>
            </a:endParaRPr>
          </a:p>
          <a:p>
            <a:pPr lvl="1"/>
            <a:endParaRPr lang="en-US" sz="2000">
              <a:solidFill>
                <a:schemeClr val="tx1"/>
              </a:solidFill>
              <a:cs typeface="Arial"/>
            </a:endParaRPr>
          </a:p>
          <a:p>
            <a:pPr lvl="1"/>
            <a:endParaRPr lang="en-US" sz="2000">
              <a:solidFill>
                <a:schemeClr val="tx1"/>
              </a:solidFill>
              <a:cs typeface="Arial"/>
            </a:endParaRPr>
          </a:p>
          <a:p>
            <a:pPr lvl="1"/>
            <a:endParaRPr lang="en-US" sz="2000">
              <a:solidFill>
                <a:schemeClr val="tx1"/>
              </a:solidFill>
              <a:cs typeface="Arial"/>
            </a:endParaRPr>
          </a:p>
          <a:p>
            <a:pPr lvl="1"/>
            <a:endParaRPr lang="en-US" sz="2000">
              <a:solidFill>
                <a:schemeClr val="tx1"/>
              </a:solidFill>
              <a:cs typeface="Arial"/>
            </a:endParaRPr>
          </a:p>
          <a:p>
            <a:pPr lvl="1"/>
            <a:endParaRPr lang="en-US" sz="2000">
              <a:solidFill>
                <a:schemeClr val="tx1"/>
              </a:solidFill>
              <a:cs typeface="Arial"/>
            </a:endParaRPr>
          </a:p>
          <a:p>
            <a:pPr lvl="1"/>
            <a:endParaRPr lang="en-US" sz="2000">
              <a:solidFill>
                <a:schemeClr val="tx1"/>
              </a:solidFill>
              <a:cs typeface="Arial"/>
            </a:endParaRPr>
          </a:p>
          <a:p>
            <a:pPr lvl="1"/>
            <a:endParaRPr lang="en-US" sz="2000">
              <a:solidFill>
                <a:schemeClr val="tx1"/>
              </a:solidFill>
              <a:cs typeface="Arial"/>
            </a:endParaRPr>
          </a:p>
          <a:p>
            <a:pPr marL="0"/>
            <a:endParaRPr lang="en-US">
              <a:solidFill>
                <a:schemeClr val="tx1"/>
              </a:solidFill>
              <a:cs typeface="Arial"/>
            </a:endParaRPr>
          </a:p>
          <a:p>
            <a:endParaRPr lang="en-US" sz="2200">
              <a:solidFill>
                <a:schemeClr val="tx1"/>
              </a:solidFill>
              <a:cs typeface="Arial"/>
            </a:endParaRPr>
          </a:p>
          <a:p>
            <a:endParaRPr lang="en-US" sz="2200">
              <a:solidFill>
                <a:schemeClr val="tx1"/>
              </a:solidFill>
              <a:cs typeface="Arial"/>
            </a:endParaRP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EB757F19-9E94-42B7-84E5-C0C55AA3F9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005A23B4-CDD9-4855-9E7C-D750B070F039}" type="datetime1">
              <a:rPr lang="en-US">
                <a:solidFill>
                  <a:srgbClr val="FFFFFF"/>
                </a:solidFill>
                <a:latin typeface="Calibri" panose="020F0502020204030204"/>
              </a:rPr>
              <a:pPr>
                <a:spcAft>
                  <a:spcPts val="600"/>
                </a:spcAft>
                <a:defRPr/>
              </a:pPr>
              <a:t>2/3/2025</a:t>
            </a:fld>
            <a:endParaRPr lang="en-US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02C2032B-9448-4146-8D7A-899F356B9C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052978" y="6356350"/>
            <a:ext cx="1300821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1D50D7E9-83D3-4436-9535-3D42A4D13903}" type="slidenum">
              <a:rPr lang="en-US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>
                <a:spcAft>
                  <a:spcPts val="600"/>
                </a:spcAft>
                <a:defRPr/>
              </a:pPr>
              <a:t>9</a:t>
            </a:fld>
            <a:endParaRPr lang="en-US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1641154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8026D088-7124-4F8F-BC8B-8B9F6EE6CC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7762" y="1367409"/>
            <a:ext cx="6251110" cy="744855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600" b="1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Ajankohtaiset</a:t>
            </a:r>
            <a:r>
              <a:rPr lang="en-US" sz="4600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600" b="1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asiat</a:t>
            </a:r>
            <a:endParaRPr lang="en-US" sz="4600" b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9" name="Kuvan paikkamerkki 8" descr="Kuva, joka sisältää kohteen vesi, puu, ulko, järvi&#10;&#10;Kuvaus luotu automaattisesti">
            <a:extLst>
              <a:ext uri="{FF2B5EF4-FFF2-40B4-BE49-F238E27FC236}">
                <a16:creationId xmlns:a16="http://schemas.microsoft.com/office/drawing/2014/main" id="{9005F1FD-DAA7-4D8F-B1B0-90B11DEFE9A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921" r="12918"/>
          <a:stretch/>
        </p:blipFill>
        <p:spPr>
          <a:xfrm>
            <a:off x="1" y="10"/>
            <a:ext cx="4657344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23" name="sketchy line">
            <a:extLst>
              <a:ext uri="{FF2B5EF4-FFF2-40B4-BE49-F238E27FC236}">
                <a16:creationId xmlns:a16="http://schemas.microsoft.com/office/drawing/2014/main" id="{21540236-BFD5-4A9D-8840-4703E7F768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97762" y="2374947"/>
            <a:ext cx="4243589" cy="18288"/>
          </a:xfrm>
          <a:custGeom>
            <a:avLst/>
            <a:gdLst>
              <a:gd name="connsiteX0" fmla="*/ 0 w 4243589"/>
              <a:gd name="connsiteY0" fmla="*/ 0 h 18288"/>
              <a:gd name="connsiteX1" fmla="*/ 478919 w 4243589"/>
              <a:gd name="connsiteY1" fmla="*/ 0 h 18288"/>
              <a:gd name="connsiteX2" fmla="*/ 957839 w 4243589"/>
              <a:gd name="connsiteY2" fmla="*/ 0 h 18288"/>
              <a:gd name="connsiteX3" fmla="*/ 1521630 w 4243589"/>
              <a:gd name="connsiteY3" fmla="*/ 0 h 18288"/>
              <a:gd name="connsiteX4" fmla="*/ 2212729 w 4243589"/>
              <a:gd name="connsiteY4" fmla="*/ 0 h 18288"/>
              <a:gd name="connsiteX5" fmla="*/ 2734084 w 4243589"/>
              <a:gd name="connsiteY5" fmla="*/ 0 h 18288"/>
              <a:gd name="connsiteX6" fmla="*/ 3255439 w 4243589"/>
              <a:gd name="connsiteY6" fmla="*/ 0 h 18288"/>
              <a:gd name="connsiteX7" fmla="*/ 4243589 w 4243589"/>
              <a:gd name="connsiteY7" fmla="*/ 0 h 18288"/>
              <a:gd name="connsiteX8" fmla="*/ 4243589 w 4243589"/>
              <a:gd name="connsiteY8" fmla="*/ 18288 h 18288"/>
              <a:gd name="connsiteX9" fmla="*/ 3594926 w 4243589"/>
              <a:gd name="connsiteY9" fmla="*/ 18288 h 18288"/>
              <a:gd name="connsiteX10" fmla="*/ 3073571 w 4243589"/>
              <a:gd name="connsiteY10" fmla="*/ 18288 h 18288"/>
              <a:gd name="connsiteX11" fmla="*/ 2552216 w 4243589"/>
              <a:gd name="connsiteY11" fmla="*/ 18288 h 18288"/>
              <a:gd name="connsiteX12" fmla="*/ 1903553 w 4243589"/>
              <a:gd name="connsiteY12" fmla="*/ 18288 h 18288"/>
              <a:gd name="connsiteX13" fmla="*/ 1212454 w 4243589"/>
              <a:gd name="connsiteY13" fmla="*/ 18288 h 18288"/>
              <a:gd name="connsiteX14" fmla="*/ 733535 w 4243589"/>
              <a:gd name="connsiteY14" fmla="*/ 18288 h 18288"/>
              <a:gd name="connsiteX15" fmla="*/ 0 w 4243589"/>
              <a:gd name="connsiteY15" fmla="*/ 18288 h 18288"/>
              <a:gd name="connsiteX16" fmla="*/ 0 w 4243589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kstin paikkamerkki 6">
            <a:extLst>
              <a:ext uri="{FF2B5EF4-FFF2-40B4-BE49-F238E27FC236}">
                <a16:creationId xmlns:a16="http://schemas.microsoft.com/office/drawing/2014/main" id="{6ED6183F-580A-4FA9-BDBE-D7E91C23EF6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297762" y="2729070"/>
            <a:ext cx="6251110" cy="3461418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pPr marL="457200" lvl="1" indent="0">
              <a:buNone/>
            </a:pPr>
            <a:endParaRPr lang="en-US" sz="1600">
              <a:solidFill>
                <a:schemeClr val="tx1"/>
              </a:solidFill>
              <a:latin typeface="Calibri" panose="020F0502020204030204" pitchFamily="34" charset="0"/>
              <a:ea typeface="+mn-lt"/>
              <a:cs typeface="Calibri" panose="020F0502020204030204" pitchFamily="34" charset="0"/>
            </a:endParaRPr>
          </a:p>
          <a:p>
            <a:pPr lvl="1"/>
            <a:r>
              <a:rPr lang="en-US" sz="1600" b="1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Hinnastovalmistelusuunnitelmia</a:t>
            </a:r>
            <a:r>
              <a:rPr lang="en-US" sz="1600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</a:p>
          <a:p>
            <a:pPr marL="914400" lvl="2" indent="0">
              <a:buNone/>
            </a:pPr>
            <a:r>
              <a:rPr lang="en-US" sz="1600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en-US" sz="1600" b="1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ei</a:t>
            </a:r>
            <a:r>
              <a:rPr lang="en-US" sz="1600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b="1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vielä</a:t>
            </a:r>
            <a:r>
              <a:rPr lang="en-US" sz="1600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b="1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päätöksiä</a:t>
            </a:r>
            <a:r>
              <a:rPr lang="en-US" sz="1600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 </a:t>
            </a:r>
          </a:p>
          <a:p>
            <a:pPr marL="914400" lvl="2" indent="0">
              <a:buNone/>
            </a:pPr>
            <a:endParaRPr lang="en-US" sz="1400" b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2"/>
            <a:r>
              <a:rPr lang="en-US" sz="1400" b="1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Käyttömaksut</a:t>
            </a:r>
            <a:r>
              <a:rPr lang="en-US" sz="1400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b="1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kolmen</a:t>
            </a:r>
            <a:r>
              <a:rPr lang="en-US" sz="1400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b="1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eri</a:t>
            </a:r>
            <a:r>
              <a:rPr lang="en-US" sz="1400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b="1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käyttäjäluokan</a:t>
            </a:r>
            <a:r>
              <a:rPr lang="en-US" sz="1400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b="1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mukaan</a:t>
            </a:r>
            <a:r>
              <a:rPr lang="en-US" sz="1400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endParaRPr lang="fi-FI" sz="1400" b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3"/>
            <a:r>
              <a:rPr lang="fi-FI" sz="14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1.luokka: </a:t>
            </a:r>
            <a:r>
              <a:rPr lang="fi-FI" sz="140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rautjärveläisten</a:t>
            </a:r>
            <a:r>
              <a:rPr lang="fi-FI" sz="14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kuntalaisten ja järjestöjen vuorot, </a:t>
            </a:r>
          </a:p>
          <a:p>
            <a:pPr lvl="3"/>
            <a:r>
              <a:rPr lang="fi-FI" sz="14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kansalaisopisto </a:t>
            </a:r>
          </a:p>
          <a:p>
            <a:pPr lvl="3"/>
            <a:r>
              <a:rPr lang="fi-FI" sz="14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2.luokka: ulkopaikkakuntalaiset, yritykset </a:t>
            </a:r>
          </a:p>
          <a:p>
            <a:pPr lvl="3"/>
            <a:r>
              <a:rPr lang="fi-FI" sz="14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3.luokka: muut</a:t>
            </a:r>
          </a:p>
          <a:p>
            <a:pPr lvl="2"/>
            <a:r>
              <a:rPr lang="fi-FI" sz="1400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Harrastamisen tukeminen: </a:t>
            </a:r>
          </a:p>
          <a:p>
            <a:pPr lvl="2"/>
            <a:r>
              <a:rPr lang="fi-FI" sz="14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Simpele: klo 16.00-17.30 välillä hinta 50 % 1.luokan hinnasta -&gt; loppuaika 17.30–21.30 normihinnalla </a:t>
            </a:r>
          </a:p>
          <a:p>
            <a:pPr lvl="2"/>
            <a:r>
              <a:rPr lang="fi-FI" sz="14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Asemanseutu: klo 13.00-17.30 välillä hinta 50 % 1.luokan hinnasta -&gt; loppuaika 17.30–21.30 normihinnalla</a:t>
            </a:r>
          </a:p>
          <a:p>
            <a:pPr marL="914400" lvl="2" indent="0">
              <a:buNone/>
            </a:pPr>
            <a:endParaRPr lang="fi-FI" sz="15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2"/>
            <a:endParaRPr lang="fi-FI" sz="15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371600" lvl="3" indent="0">
              <a:buNone/>
            </a:pPr>
            <a:endParaRPr lang="fi-FI" sz="13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371600" lvl="3" indent="0">
              <a:buNone/>
            </a:pPr>
            <a:endParaRPr lang="en-US" sz="13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914400" lvl="2" indent="0">
              <a:buNone/>
            </a:pPr>
            <a:endParaRPr lang="en-US" sz="15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endParaRPr lang="en-US" sz="2000">
              <a:solidFill>
                <a:schemeClr val="tx1"/>
              </a:solidFill>
              <a:cs typeface="Arial"/>
            </a:endParaRPr>
          </a:p>
          <a:p>
            <a:pPr lvl="1"/>
            <a:endParaRPr lang="en-US" sz="2000">
              <a:solidFill>
                <a:schemeClr val="tx1"/>
              </a:solidFill>
              <a:cs typeface="Arial"/>
            </a:endParaRPr>
          </a:p>
          <a:p>
            <a:pPr lvl="1"/>
            <a:endParaRPr lang="en-US" sz="2000">
              <a:solidFill>
                <a:schemeClr val="tx1"/>
              </a:solidFill>
              <a:cs typeface="Arial"/>
            </a:endParaRPr>
          </a:p>
          <a:p>
            <a:pPr lvl="1"/>
            <a:endParaRPr lang="en-US" sz="2000">
              <a:solidFill>
                <a:schemeClr val="tx1"/>
              </a:solidFill>
              <a:cs typeface="Arial"/>
            </a:endParaRPr>
          </a:p>
          <a:p>
            <a:pPr lvl="1"/>
            <a:endParaRPr lang="en-US" sz="2000">
              <a:solidFill>
                <a:schemeClr val="tx1"/>
              </a:solidFill>
              <a:cs typeface="Arial"/>
            </a:endParaRPr>
          </a:p>
          <a:p>
            <a:pPr lvl="1"/>
            <a:endParaRPr lang="en-US" sz="2000">
              <a:solidFill>
                <a:schemeClr val="tx1"/>
              </a:solidFill>
              <a:cs typeface="Arial"/>
            </a:endParaRPr>
          </a:p>
          <a:p>
            <a:pPr lvl="1"/>
            <a:endParaRPr lang="en-US" sz="2000">
              <a:solidFill>
                <a:schemeClr val="tx1"/>
              </a:solidFill>
              <a:cs typeface="Arial"/>
            </a:endParaRPr>
          </a:p>
          <a:p>
            <a:pPr lvl="1"/>
            <a:endParaRPr lang="en-US" sz="2000">
              <a:solidFill>
                <a:schemeClr val="tx1"/>
              </a:solidFill>
              <a:cs typeface="Arial"/>
            </a:endParaRPr>
          </a:p>
          <a:p>
            <a:pPr lvl="1"/>
            <a:endParaRPr lang="en-US" sz="2000">
              <a:solidFill>
                <a:schemeClr val="tx1"/>
              </a:solidFill>
              <a:cs typeface="Arial"/>
            </a:endParaRPr>
          </a:p>
          <a:p>
            <a:pPr marL="0"/>
            <a:endParaRPr lang="en-US">
              <a:solidFill>
                <a:schemeClr val="tx1"/>
              </a:solidFill>
              <a:cs typeface="Arial"/>
            </a:endParaRPr>
          </a:p>
          <a:p>
            <a:endParaRPr lang="en-US" sz="2200">
              <a:solidFill>
                <a:schemeClr val="tx1"/>
              </a:solidFill>
              <a:cs typeface="Arial"/>
            </a:endParaRPr>
          </a:p>
          <a:p>
            <a:endParaRPr lang="en-US" sz="2200">
              <a:solidFill>
                <a:schemeClr val="tx1"/>
              </a:solidFill>
              <a:cs typeface="Arial"/>
            </a:endParaRP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EB757F19-9E94-42B7-84E5-C0C55AA3F9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005A23B4-CDD9-4855-9E7C-D750B070F039}" type="datetime1">
              <a:rPr lang="en-US">
                <a:solidFill>
                  <a:srgbClr val="FFFFFF"/>
                </a:solidFill>
                <a:latin typeface="Calibri" panose="020F0502020204030204"/>
              </a:rPr>
              <a:pPr>
                <a:spcAft>
                  <a:spcPts val="600"/>
                </a:spcAft>
                <a:defRPr/>
              </a:pPr>
              <a:t>2/3/2025</a:t>
            </a:fld>
            <a:endParaRPr lang="en-US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02C2032B-9448-4146-8D7A-899F356B9C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052978" y="6356350"/>
            <a:ext cx="1300821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1D50D7E9-83D3-4436-9535-3D42A4D13903}" type="slidenum">
              <a:rPr lang="en-US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>
                <a:spcAft>
                  <a:spcPts val="600"/>
                </a:spcAft>
                <a:defRPr/>
              </a:pPr>
              <a:t>10</a:t>
            </a:fld>
            <a:endParaRPr lang="en-US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9674213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026D088-7124-4F8F-BC8B-8B9F6EE6CC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7762" y="1367409"/>
            <a:ext cx="6251110" cy="744855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US" sz="4600" b="1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Ajankohtaista</a:t>
            </a:r>
            <a:r>
              <a:rPr lang="en-US" sz="4600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600" b="1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asiaa</a:t>
            </a:r>
            <a:r>
              <a:rPr lang="en-US" sz="4600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600" b="1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paikallislehdistä</a:t>
            </a:r>
            <a:endParaRPr lang="en-US" sz="4600" b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9" name="Kuvan paikkamerkki 8" descr="Kuva, joka sisältää kohteen vesi, puu, ulko, järvi&#10;&#10;Kuvaus luotu automaattisesti">
            <a:extLst>
              <a:ext uri="{FF2B5EF4-FFF2-40B4-BE49-F238E27FC236}">
                <a16:creationId xmlns:a16="http://schemas.microsoft.com/office/drawing/2014/main" id="{9005F1FD-DAA7-4D8F-B1B0-90B11DEFE9A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921" r="12918"/>
          <a:stretch/>
        </p:blipFill>
        <p:spPr>
          <a:xfrm>
            <a:off x="1" y="10"/>
            <a:ext cx="4657344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7" name="Tekstin paikkamerkki 6">
            <a:extLst>
              <a:ext uri="{FF2B5EF4-FFF2-40B4-BE49-F238E27FC236}">
                <a16:creationId xmlns:a16="http://schemas.microsoft.com/office/drawing/2014/main" id="{6ED6183F-580A-4FA9-BDBE-D7E91C23EF6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297762" y="2729070"/>
            <a:ext cx="6251110" cy="3461418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pPr marL="457200" lvl="1" indent="0">
              <a:buNone/>
            </a:pPr>
            <a:endParaRPr lang="en-US" sz="1600">
              <a:solidFill>
                <a:schemeClr val="tx1"/>
              </a:solidFill>
              <a:latin typeface="Calibri" panose="020F0502020204030204" pitchFamily="34" charset="0"/>
              <a:ea typeface="+mn-lt"/>
              <a:cs typeface="Calibri" panose="020F0502020204030204" pitchFamily="34" charset="0"/>
            </a:endParaRPr>
          </a:p>
          <a:p>
            <a:pPr marL="457200" lvl="1" indent="0">
              <a:buNone/>
            </a:pPr>
            <a:r>
              <a:rPr lang="en-US" sz="1600" b="1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Parikkalan</a:t>
            </a:r>
            <a:r>
              <a:rPr lang="en-US" sz="1600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-Rautjärven Sanomat </a:t>
            </a:r>
            <a:r>
              <a:rPr lang="en-US" sz="1600" b="1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sekä</a:t>
            </a:r>
            <a:r>
              <a:rPr lang="en-US" sz="1600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b="1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Uutisvuoksi</a:t>
            </a:r>
            <a:r>
              <a:rPr lang="en-US" sz="1600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b="1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kuuluvat</a:t>
            </a:r>
            <a:r>
              <a:rPr lang="en-US" sz="1600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b="1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samaan</a:t>
            </a:r>
            <a:r>
              <a:rPr lang="en-US" sz="1600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b="1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mediakonserniin</a:t>
            </a:r>
            <a:r>
              <a:rPr lang="en-US" sz="1600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1.1.2025 </a:t>
            </a:r>
            <a:r>
              <a:rPr lang="en-US" sz="1600" b="1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alkaen</a:t>
            </a:r>
            <a:endParaRPr lang="fi-FI" sz="1600" b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endParaRPr lang="fi-FI" sz="16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r>
              <a:rPr lang="fi-FI" sz="16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Uutisvuoksen jakelu Rautjärvelle on loppunut </a:t>
            </a:r>
            <a:r>
              <a:rPr lang="fi-FI" sz="1600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postin</a:t>
            </a:r>
            <a:r>
              <a:rPr lang="fi-FI" sz="16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vuodenvaihteen muutosten takia.</a:t>
            </a:r>
          </a:p>
          <a:p>
            <a:pPr lvl="1"/>
            <a:r>
              <a:rPr lang="fi-FI" sz="16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Uutisvuoksea jaetaan Rautjärvelle tilattuna 60 kappaletta, joista 39 menee Simpeleelle ja 21 Rautjärvelle.</a:t>
            </a:r>
          </a:p>
          <a:p>
            <a:pPr lvl="1"/>
            <a:r>
              <a:rPr lang="fi-FI" sz="16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Parikkala-Rautjärven sanomia jaetaan Rautjärven kunnan alueelle 2164 kappaletta, joista 38 menee Rautjärvelle ja 2126 Simpeleelle.</a:t>
            </a:r>
          </a:p>
          <a:p>
            <a:pPr lvl="1"/>
            <a:r>
              <a:rPr lang="fi-FI" sz="16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Parikkala-Rautjärven Sanomien lukijapeitto Rautjärvellä on 83,3 %.</a:t>
            </a:r>
          </a:p>
          <a:p>
            <a:pPr lvl="1"/>
            <a:r>
              <a:rPr lang="fi-FI" sz="16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Kesälehti Parikkala-Rautjärven Sanomissa ilmestyy 5.6., mutta suurempia peittojakeluita ei ole tänä vuonna säästösyistä.</a:t>
            </a:r>
          </a:p>
          <a:p>
            <a:pPr lvl="1"/>
            <a:r>
              <a:rPr lang="fi-FI" sz="16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Näiden perusteella Parikkala-Rautjärven Sanomat näyttää olevan parempi vaihtoehto Rautjärven alueella.</a:t>
            </a:r>
            <a:endParaRPr lang="en-US" sz="16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914400" lvl="2" indent="0">
              <a:buNone/>
            </a:pPr>
            <a:endParaRPr lang="en-US" sz="1400" b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2"/>
            <a:endParaRPr lang="fi-FI" sz="15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2"/>
            <a:endParaRPr lang="fi-FI" sz="15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371600" lvl="3" indent="0">
              <a:buNone/>
            </a:pPr>
            <a:endParaRPr lang="fi-FI" sz="13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371600" lvl="3" indent="0">
              <a:buNone/>
            </a:pPr>
            <a:endParaRPr lang="en-US" sz="13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914400" lvl="2" indent="0">
              <a:buNone/>
            </a:pPr>
            <a:endParaRPr lang="en-US" sz="15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endParaRPr lang="en-US" sz="2000">
              <a:solidFill>
                <a:schemeClr val="tx1"/>
              </a:solidFill>
              <a:cs typeface="Arial"/>
            </a:endParaRPr>
          </a:p>
          <a:p>
            <a:pPr lvl="1"/>
            <a:endParaRPr lang="en-US" sz="2000">
              <a:solidFill>
                <a:schemeClr val="tx1"/>
              </a:solidFill>
              <a:cs typeface="Arial"/>
            </a:endParaRPr>
          </a:p>
          <a:p>
            <a:pPr lvl="1"/>
            <a:endParaRPr lang="en-US" sz="2000">
              <a:solidFill>
                <a:schemeClr val="tx1"/>
              </a:solidFill>
              <a:cs typeface="Arial"/>
            </a:endParaRPr>
          </a:p>
          <a:p>
            <a:pPr lvl="1"/>
            <a:endParaRPr lang="en-US" sz="2000">
              <a:solidFill>
                <a:schemeClr val="tx1"/>
              </a:solidFill>
              <a:cs typeface="Arial"/>
            </a:endParaRPr>
          </a:p>
          <a:p>
            <a:pPr lvl="1"/>
            <a:endParaRPr lang="en-US" sz="2000">
              <a:solidFill>
                <a:schemeClr val="tx1"/>
              </a:solidFill>
              <a:cs typeface="Arial"/>
            </a:endParaRPr>
          </a:p>
          <a:p>
            <a:pPr lvl="1"/>
            <a:endParaRPr lang="en-US" sz="2000">
              <a:solidFill>
                <a:schemeClr val="tx1"/>
              </a:solidFill>
              <a:cs typeface="Arial"/>
            </a:endParaRPr>
          </a:p>
          <a:p>
            <a:pPr lvl="1"/>
            <a:endParaRPr lang="en-US" sz="2000">
              <a:solidFill>
                <a:schemeClr val="tx1"/>
              </a:solidFill>
              <a:cs typeface="Arial"/>
            </a:endParaRPr>
          </a:p>
          <a:p>
            <a:pPr lvl="1"/>
            <a:endParaRPr lang="en-US" sz="2000">
              <a:solidFill>
                <a:schemeClr val="tx1"/>
              </a:solidFill>
              <a:cs typeface="Arial"/>
            </a:endParaRPr>
          </a:p>
          <a:p>
            <a:pPr lvl="1"/>
            <a:endParaRPr lang="en-US" sz="2000">
              <a:solidFill>
                <a:schemeClr val="tx1"/>
              </a:solidFill>
              <a:cs typeface="Arial"/>
            </a:endParaRPr>
          </a:p>
          <a:p>
            <a:pPr marL="0"/>
            <a:endParaRPr lang="en-US">
              <a:solidFill>
                <a:schemeClr val="tx1"/>
              </a:solidFill>
              <a:cs typeface="Arial"/>
            </a:endParaRPr>
          </a:p>
          <a:p>
            <a:endParaRPr lang="en-US" sz="2200">
              <a:solidFill>
                <a:schemeClr val="tx1"/>
              </a:solidFill>
              <a:cs typeface="Arial"/>
            </a:endParaRPr>
          </a:p>
          <a:p>
            <a:endParaRPr lang="en-US" sz="2200">
              <a:solidFill>
                <a:schemeClr val="tx1"/>
              </a:solidFill>
              <a:cs typeface="Arial"/>
            </a:endParaRP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EB757F19-9E94-42B7-84E5-C0C55AA3F9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005A23B4-CDD9-4855-9E7C-D750B070F039}" type="datetime1">
              <a:rPr lang="en-US">
                <a:solidFill>
                  <a:srgbClr val="FFFFFF"/>
                </a:solidFill>
                <a:latin typeface="Calibri" panose="020F0502020204030204"/>
              </a:rPr>
              <a:pPr>
                <a:spcAft>
                  <a:spcPts val="600"/>
                </a:spcAft>
                <a:defRPr/>
              </a:pPr>
              <a:t>2/3/2025</a:t>
            </a:fld>
            <a:endParaRPr lang="en-US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02C2032B-9448-4146-8D7A-899F356B9C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052978" y="6356350"/>
            <a:ext cx="1300821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1D50D7E9-83D3-4436-9535-3D42A4D13903}" type="slidenum">
              <a:rPr lang="en-US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>
                <a:spcAft>
                  <a:spcPts val="600"/>
                </a:spcAft>
                <a:defRPr/>
              </a:pPr>
              <a:t>11</a:t>
            </a:fld>
            <a:endParaRPr lang="en-US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5163159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026D088-7124-4F8F-BC8B-8B9F6EE6CC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7762" y="1367409"/>
            <a:ext cx="6251110" cy="744855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US" sz="4600" b="1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Ajankohtaista</a:t>
            </a:r>
            <a:r>
              <a:rPr lang="en-US" sz="4600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600" b="1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asiaa</a:t>
            </a:r>
            <a:r>
              <a:rPr lang="en-US" sz="4600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600" b="1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viestinnästä</a:t>
            </a:r>
            <a:endParaRPr lang="en-US" sz="4600" b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9" name="Kuvan paikkamerkki 8" descr="Kuva, joka sisältää kohteen vesi, puu, ulko, järvi&#10;&#10;Kuvaus luotu automaattisesti">
            <a:extLst>
              <a:ext uri="{FF2B5EF4-FFF2-40B4-BE49-F238E27FC236}">
                <a16:creationId xmlns:a16="http://schemas.microsoft.com/office/drawing/2014/main" id="{9005F1FD-DAA7-4D8F-B1B0-90B11DEFE9A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921" r="12918"/>
          <a:stretch/>
        </p:blipFill>
        <p:spPr>
          <a:xfrm>
            <a:off x="1" y="10"/>
            <a:ext cx="4657344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7" name="Tekstin paikkamerkki 6">
            <a:extLst>
              <a:ext uri="{FF2B5EF4-FFF2-40B4-BE49-F238E27FC236}">
                <a16:creationId xmlns:a16="http://schemas.microsoft.com/office/drawing/2014/main" id="{6ED6183F-580A-4FA9-BDBE-D7E91C23EF6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297762" y="2729070"/>
            <a:ext cx="6251110" cy="3461418"/>
          </a:xfrm>
        </p:spPr>
        <p:txBody>
          <a:bodyPr vert="horz" lIns="91440" tIns="45720" rIns="91440" bIns="45720" rtlCol="0" anchor="t">
            <a:normAutofit fontScale="47500" lnSpcReduction="20000"/>
          </a:bodyPr>
          <a:lstStyle/>
          <a:p>
            <a:pPr marL="457200" lvl="1" indent="0">
              <a:buNone/>
            </a:pPr>
            <a:endParaRPr lang="en-US" sz="1600">
              <a:solidFill>
                <a:schemeClr val="tx1"/>
              </a:solidFill>
              <a:latin typeface="Calibri" panose="020F0502020204030204" pitchFamily="34" charset="0"/>
              <a:ea typeface="+mn-lt"/>
              <a:cs typeface="Calibri" panose="020F0502020204030204" pitchFamily="34" charset="0"/>
            </a:endParaRPr>
          </a:p>
          <a:p>
            <a:pPr marL="457200" lvl="1" indent="0">
              <a:buNone/>
            </a:pPr>
            <a:r>
              <a:rPr lang="fi-FI" sz="2800"/>
              <a:t>TAPAHTUMAT:</a:t>
            </a:r>
            <a:br>
              <a:rPr lang="fi-FI" sz="2800"/>
            </a:br>
            <a:r>
              <a:rPr lang="fi-FI" sz="1800"/>
              <a:t>Etelä-Karjalan tapahtumakalenteri</a:t>
            </a:r>
            <a:endParaRPr lang="fi-FI" sz="1800">
              <a:hlinkClick r:id="rId3"/>
            </a:endParaRPr>
          </a:p>
          <a:p>
            <a:pPr marL="457200" lvl="1" indent="0">
              <a:buNone/>
            </a:pPr>
            <a:r>
              <a:rPr lang="fi-FI" sz="2800">
                <a:hlinkClick r:id="rId3"/>
              </a:rPr>
              <a:t>https://tapahtumat.ekarjala.fi</a:t>
            </a:r>
            <a:endParaRPr lang="fi-FI" sz="2800"/>
          </a:p>
          <a:p>
            <a:pPr marL="457200" lvl="1" indent="0">
              <a:buNone/>
            </a:pPr>
            <a:endParaRPr lang="fi-FI" sz="2800">
              <a:cs typeface="Arial"/>
            </a:endParaRPr>
          </a:p>
          <a:p>
            <a:pPr marL="457200" lvl="1" indent="0">
              <a:buNone/>
            </a:pPr>
            <a:r>
              <a:rPr lang="fi-FI" sz="2800">
                <a:cs typeface="Arial"/>
              </a:rPr>
              <a:t>TAPAHTUMAT VALTAKUNNALLISESTI:</a:t>
            </a:r>
          </a:p>
          <a:p>
            <a:pPr marL="457200" lvl="1" indent="0">
              <a:buNone/>
            </a:pPr>
            <a:r>
              <a:rPr lang="fi-FI" sz="2800">
                <a:cs typeface="Arial"/>
              </a:rPr>
              <a:t>Maaseutuverkoston tapahtumakalenteri</a:t>
            </a:r>
          </a:p>
          <a:p>
            <a:pPr marL="457200" lvl="1" indent="0">
              <a:buNone/>
            </a:pPr>
            <a:r>
              <a:rPr lang="fi-FI" sz="2800">
                <a:ea typeface="+mn-lt"/>
                <a:cs typeface="+mn-lt"/>
                <a:hlinkClick r:id="rId4"/>
              </a:rPr>
              <a:t>https://maaseutuverkosto.fi/verkostoidu/tapahtumat/</a:t>
            </a:r>
            <a:endParaRPr lang="fi-FI"/>
          </a:p>
          <a:p>
            <a:pPr marL="457200" lvl="1" indent="0">
              <a:buNone/>
            </a:pPr>
            <a:endParaRPr lang="fi-FI" sz="2800">
              <a:cs typeface="Arial"/>
            </a:endParaRPr>
          </a:p>
          <a:p>
            <a:pPr marL="457200" lvl="1" indent="0">
              <a:buNone/>
            </a:pPr>
            <a:r>
              <a:rPr lang="fi-FI" sz="2800"/>
              <a:t>HARRASTUKSET:</a:t>
            </a:r>
            <a:br>
              <a:rPr lang="fi-FI" sz="2800"/>
            </a:br>
            <a:r>
              <a:rPr lang="fi-FI" sz="1800"/>
              <a:t>Etelä-Karjalan harrastuskalenteri</a:t>
            </a:r>
            <a:endParaRPr lang="fi-FI" sz="1800">
              <a:cs typeface="Arial"/>
            </a:endParaRPr>
          </a:p>
          <a:p>
            <a:pPr marL="457200" lvl="1" indent="0">
              <a:buNone/>
            </a:pPr>
            <a:r>
              <a:rPr lang="fi-FI" sz="2000">
                <a:hlinkClick r:id="rId5"/>
              </a:rPr>
              <a:t>https://harrastukset.ekarjala.fi/</a:t>
            </a:r>
            <a:endParaRPr lang="fi-FI" sz="2000"/>
          </a:p>
          <a:p>
            <a:pPr marL="457200" lvl="1" indent="0">
              <a:buNone/>
            </a:pPr>
            <a:endParaRPr lang="fi-FI" sz="2000"/>
          </a:p>
          <a:p>
            <a:pPr marL="457200" lvl="1" indent="0">
              <a:buNone/>
            </a:pPr>
            <a:r>
              <a:rPr lang="fi-FI" sz="2000"/>
              <a:t>RAUTJÄRVEN KUNTA</a:t>
            </a:r>
            <a:endParaRPr lang="fi-FI" sz="2000">
              <a:cs typeface="Arial"/>
            </a:endParaRPr>
          </a:p>
          <a:p>
            <a:pPr marL="457200" lvl="1" indent="0">
              <a:buNone/>
            </a:pPr>
            <a:r>
              <a:rPr lang="fi-FI" sz="2000"/>
              <a:t>www-sivut, FB (1,6t), IG (1050)</a:t>
            </a:r>
            <a:br>
              <a:rPr lang="fi-FI" sz="2000"/>
            </a:br>
            <a:r>
              <a:rPr lang="fi-FI" sz="2000">
                <a:hlinkClick r:id="rId6"/>
              </a:rPr>
              <a:t>piia.holappa@rautjarvi.fi</a:t>
            </a:r>
            <a:endParaRPr lang="fi-FI" sz="2000"/>
          </a:p>
          <a:p>
            <a:pPr marL="457200" lvl="1" indent="0">
              <a:buNone/>
            </a:pPr>
            <a:endParaRPr lang="fi-FI" sz="2000"/>
          </a:p>
          <a:p>
            <a:pPr marL="457200" lvl="1" indent="0">
              <a:buNone/>
            </a:pPr>
            <a:r>
              <a:rPr lang="fi-FI" sz="2000"/>
              <a:t>SOME-RYHMÄT</a:t>
            </a:r>
            <a:br>
              <a:rPr lang="fi-FI" sz="2000"/>
            </a:br>
            <a:r>
              <a:rPr lang="fi-FI" sz="2000"/>
              <a:t>Puskaradio Simpele (3,2t), Puskaradio Rautjärvi (430), </a:t>
            </a:r>
            <a:r>
              <a:rPr lang="fi-FI" sz="2000" err="1"/>
              <a:t>Rautjärveläiset</a:t>
            </a:r>
            <a:r>
              <a:rPr lang="fi-FI" sz="2000"/>
              <a:t> (1,7t), Rautjärvellä tapahtuu (850)</a:t>
            </a:r>
            <a:endParaRPr lang="fi-FI" sz="2800"/>
          </a:p>
          <a:p>
            <a:pPr marL="457200" lvl="1" indent="0">
              <a:buNone/>
            </a:pPr>
            <a:endParaRPr lang="fi-FI" sz="2000">
              <a:latin typeface="Arial"/>
              <a:cs typeface="Arial"/>
            </a:endParaRPr>
          </a:p>
          <a:p>
            <a:pPr marL="457200" lvl="1" indent="0">
              <a:buNone/>
            </a:pPr>
            <a:endParaRPr lang="fi-FI" sz="2800" b="1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457200" lvl="1" indent="0">
              <a:buNone/>
            </a:pPr>
            <a:endParaRPr lang="en-US" sz="2800" b="1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2"/>
            <a:endParaRPr lang="fi-FI" sz="15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2"/>
            <a:endParaRPr lang="fi-FI" sz="150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371600" lvl="3" indent="0">
              <a:buNone/>
            </a:pPr>
            <a:endParaRPr lang="fi-FI" sz="130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371600" lvl="3" indent="0">
              <a:buNone/>
            </a:pPr>
            <a:endParaRPr lang="en-US" sz="130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914400" lvl="2" indent="0">
              <a:buNone/>
            </a:pPr>
            <a:endParaRPr lang="en-US" sz="150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endParaRPr lang="en-US" sz="2000">
              <a:solidFill>
                <a:schemeClr val="tx1"/>
              </a:solidFill>
              <a:cs typeface="Arial"/>
            </a:endParaRPr>
          </a:p>
          <a:p>
            <a:pPr lvl="1"/>
            <a:endParaRPr lang="en-US" sz="2000">
              <a:solidFill>
                <a:schemeClr val="tx1"/>
              </a:solidFill>
              <a:cs typeface="Arial"/>
            </a:endParaRPr>
          </a:p>
          <a:p>
            <a:pPr lvl="1"/>
            <a:endParaRPr lang="en-US" sz="2000">
              <a:solidFill>
                <a:schemeClr val="tx1"/>
              </a:solidFill>
              <a:cs typeface="Arial"/>
            </a:endParaRPr>
          </a:p>
          <a:p>
            <a:pPr lvl="1"/>
            <a:endParaRPr lang="en-US" sz="2000">
              <a:solidFill>
                <a:schemeClr val="tx1"/>
              </a:solidFill>
              <a:cs typeface="Arial"/>
            </a:endParaRPr>
          </a:p>
          <a:p>
            <a:pPr lvl="1"/>
            <a:endParaRPr lang="en-US" sz="2000">
              <a:solidFill>
                <a:schemeClr val="tx1"/>
              </a:solidFill>
              <a:cs typeface="Arial"/>
            </a:endParaRPr>
          </a:p>
          <a:p>
            <a:pPr lvl="1"/>
            <a:endParaRPr lang="en-US" sz="2000">
              <a:solidFill>
                <a:schemeClr val="tx1"/>
              </a:solidFill>
              <a:cs typeface="Arial"/>
            </a:endParaRPr>
          </a:p>
          <a:p>
            <a:pPr lvl="1"/>
            <a:endParaRPr lang="en-US" sz="2000">
              <a:solidFill>
                <a:schemeClr val="tx1"/>
              </a:solidFill>
              <a:cs typeface="Arial"/>
            </a:endParaRPr>
          </a:p>
          <a:p>
            <a:pPr lvl="1"/>
            <a:endParaRPr lang="en-US" sz="2000">
              <a:solidFill>
                <a:schemeClr val="tx1"/>
              </a:solidFill>
              <a:cs typeface="Arial"/>
            </a:endParaRPr>
          </a:p>
          <a:p>
            <a:pPr lvl="1"/>
            <a:endParaRPr lang="en-US">
              <a:solidFill>
                <a:schemeClr val="tx1"/>
              </a:solidFill>
              <a:cs typeface="Arial"/>
            </a:endParaRPr>
          </a:p>
          <a:p>
            <a:pPr marL="0"/>
            <a:endParaRPr lang="en-US">
              <a:solidFill>
                <a:schemeClr val="tx1"/>
              </a:solidFill>
              <a:cs typeface="Arial"/>
            </a:endParaRPr>
          </a:p>
          <a:p>
            <a:endParaRPr lang="en-US" sz="2200">
              <a:solidFill>
                <a:schemeClr val="tx1"/>
              </a:solidFill>
              <a:cs typeface="Arial"/>
            </a:endParaRPr>
          </a:p>
          <a:p>
            <a:endParaRPr lang="en-US" sz="2200">
              <a:solidFill>
                <a:schemeClr val="tx1"/>
              </a:solidFill>
              <a:cs typeface="Arial"/>
            </a:endParaRP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EB757F19-9E94-42B7-84E5-C0C55AA3F9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005A23B4-CDD9-4855-9E7C-D750B070F039}" type="datetime1">
              <a:rPr lang="en-US">
                <a:solidFill>
                  <a:srgbClr val="FFFFFF"/>
                </a:solidFill>
                <a:latin typeface="Calibri" panose="020F0502020204030204"/>
              </a:rPr>
              <a:pPr>
                <a:spcAft>
                  <a:spcPts val="600"/>
                </a:spcAft>
                <a:defRPr/>
              </a:pPr>
              <a:t>2/3/2025</a:t>
            </a:fld>
            <a:endParaRPr lang="en-US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02C2032B-9448-4146-8D7A-899F356B9C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052978" y="6356350"/>
            <a:ext cx="1300821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1D50D7E9-83D3-4436-9535-3D42A4D13903}" type="slidenum">
              <a:rPr lang="en-US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>
                <a:spcAft>
                  <a:spcPts val="600"/>
                </a:spcAft>
                <a:defRPr/>
              </a:pPr>
              <a:t>12</a:t>
            </a:fld>
            <a:endParaRPr lang="en-US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7791785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5F8FD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8026D088-7124-4F8F-BC8B-8B9F6EE6CC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7762" y="329184"/>
            <a:ext cx="6251110" cy="178308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600" b="1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Ajankohtaista</a:t>
            </a:r>
            <a:r>
              <a:rPr lang="en-US" sz="4600" b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600" b="1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työllisyydestä</a:t>
            </a:r>
            <a:endParaRPr lang="en-US" sz="4600" b="1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9" name="Kuvan paikkamerkki 8" descr="Kuva, joka sisältää kohteen vesi, puu, ulko, järvi&#10;&#10;Kuvaus luotu automaattisesti">
            <a:extLst>
              <a:ext uri="{FF2B5EF4-FFF2-40B4-BE49-F238E27FC236}">
                <a16:creationId xmlns:a16="http://schemas.microsoft.com/office/drawing/2014/main" id="{9005F1FD-DAA7-4D8F-B1B0-90B11DEFE9A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921" r="12918"/>
          <a:stretch/>
        </p:blipFill>
        <p:spPr>
          <a:xfrm>
            <a:off x="1" y="10"/>
            <a:ext cx="4657344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23" name="sketchy line">
            <a:extLst>
              <a:ext uri="{FF2B5EF4-FFF2-40B4-BE49-F238E27FC236}">
                <a16:creationId xmlns:a16="http://schemas.microsoft.com/office/drawing/2014/main" id="{21540236-BFD5-4A9D-8840-4703E7F768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97762" y="2374947"/>
            <a:ext cx="4243589" cy="18288"/>
          </a:xfrm>
          <a:custGeom>
            <a:avLst/>
            <a:gdLst>
              <a:gd name="connsiteX0" fmla="*/ 0 w 4243589"/>
              <a:gd name="connsiteY0" fmla="*/ 0 h 18288"/>
              <a:gd name="connsiteX1" fmla="*/ 478919 w 4243589"/>
              <a:gd name="connsiteY1" fmla="*/ 0 h 18288"/>
              <a:gd name="connsiteX2" fmla="*/ 957839 w 4243589"/>
              <a:gd name="connsiteY2" fmla="*/ 0 h 18288"/>
              <a:gd name="connsiteX3" fmla="*/ 1521630 w 4243589"/>
              <a:gd name="connsiteY3" fmla="*/ 0 h 18288"/>
              <a:gd name="connsiteX4" fmla="*/ 2212729 w 4243589"/>
              <a:gd name="connsiteY4" fmla="*/ 0 h 18288"/>
              <a:gd name="connsiteX5" fmla="*/ 2734084 w 4243589"/>
              <a:gd name="connsiteY5" fmla="*/ 0 h 18288"/>
              <a:gd name="connsiteX6" fmla="*/ 3255439 w 4243589"/>
              <a:gd name="connsiteY6" fmla="*/ 0 h 18288"/>
              <a:gd name="connsiteX7" fmla="*/ 4243589 w 4243589"/>
              <a:gd name="connsiteY7" fmla="*/ 0 h 18288"/>
              <a:gd name="connsiteX8" fmla="*/ 4243589 w 4243589"/>
              <a:gd name="connsiteY8" fmla="*/ 18288 h 18288"/>
              <a:gd name="connsiteX9" fmla="*/ 3594926 w 4243589"/>
              <a:gd name="connsiteY9" fmla="*/ 18288 h 18288"/>
              <a:gd name="connsiteX10" fmla="*/ 3073571 w 4243589"/>
              <a:gd name="connsiteY10" fmla="*/ 18288 h 18288"/>
              <a:gd name="connsiteX11" fmla="*/ 2552216 w 4243589"/>
              <a:gd name="connsiteY11" fmla="*/ 18288 h 18288"/>
              <a:gd name="connsiteX12" fmla="*/ 1903553 w 4243589"/>
              <a:gd name="connsiteY12" fmla="*/ 18288 h 18288"/>
              <a:gd name="connsiteX13" fmla="*/ 1212454 w 4243589"/>
              <a:gd name="connsiteY13" fmla="*/ 18288 h 18288"/>
              <a:gd name="connsiteX14" fmla="*/ 733535 w 4243589"/>
              <a:gd name="connsiteY14" fmla="*/ 18288 h 18288"/>
              <a:gd name="connsiteX15" fmla="*/ 0 w 4243589"/>
              <a:gd name="connsiteY15" fmla="*/ 18288 h 18288"/>
              <a:gd name="connsiteX16" fmla="*/ 0 w 4243589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5F8FD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7" name="Tekstin paikkamerkki 6">
            <a:extLst>
              <a:ext uri="{FF2B5EF4-FFF2-40B4-BE49-F238E27FC236}">
                <a16:creationId xmlns:a16="http://schemas.microsoft.com/office/drawing/2014/main" id="{6ED6183F-580A-4FA9-BDBE-D7E91C23EF6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297762" y="2706624"/>
            <a:ext cx="6251110" cy="3822192"/>
          </a:xfrm>
        </p:spPr>
        <p:txBody>
          <a:bodyPr vert="horz" lIns="91440" tIns="45720" rIns="91440" bIns="45720" rtlCol="0" anchor="t">
            <a:normAutofit fontScale="77500" lnSpcReduction="20000"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i-FI" sz="2600" kern="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TE-uudistus astui voimaan vuoden alussa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i-FI" sz="2600" kern="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Työllisyyspalvelujen hoidosta vastaa nyt </a:t>
            </a:r>
            <a:r>
              <a:rPr lang="fi-FI" sz="2600" b="1" kern="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Etelä-Karjalan työllisyysalue</a:t>
            </a:r>
            <a:r>
              <a:rPr lang="fi-FI" sz="2600" kern="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jonka vastuukuntana toimii Lappeenranta</a:t>
            </a:r>
          </a:p>
          <a:p>
            <a:pPr lvl="1">
              <a:lnSpc>
                <a:spcPct val="107000"/>
              </a:lnSpc>
              <a:spcAft>
                <a:spcPts val="800"/>
              </a:spcAft>
            </a:pPr>
            <a:r>
              <a:rPr lang="fi-FI" sz="2600" kern="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Fyysiset asiointipaikat edelleen </a:t>
            </a:r>
            <a:r>
              <a:rPr lang="fi-FI" sz="2600" b="1" kern="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Imatralla ja Lappeenrannassa</a:t>
            </a:r>
            <a:r>
              <a:rPr lang="fi-FI" sz="2600" kern="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etäpalvelupistettä kuntaan suunnitellaan</a:t>
            </a:r>
          </a:p>
          <a:p>
            <a:pPr lvl="1">
              <a:lnSpc>
                <a:spcPct val="107000"/>
              </a:lnSpc>
              <a:spcAft>
                <a:spcPts val="800"/>
              </a:spcAft>
            </a:pPr>
            <a:r>
              <a:rPr lang="fi-FI" sz="2600" kern="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Kunnassa lisäksi </a:t>
            </a:r>
            <a:r>
              <a:rPr lang="fi-FI" sz="2600" b="1" kern="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oma työllisyysyksikkö, </a:t>
            </a:r>
            <a:r>
              <a:rPr lang="fi-FI" sz="2600" kern="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joka ohjaa, neuvoo ja auttaa työllisyyteen liittyvissä asioissa kuntalaisia </a:t>
            </a:r>
            <a:r>
              <a:rPr lang="fi-FI" sz="2600" b="1" kern="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tarjoten täydentäviä, ei lakisääteisiä työllisyyspalveluja</a:t>
            </a:r>
            <a:r>
              <a:rPr lang="fi-FI" sz="2600" kern="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työllisyysalueen lakisääteisten palvelujen lisäksi</a:t>
            </a:r>
            <a:endParaRPr lang="fi-FI" sz="2300" kern="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1"/>
            <a:endParaRPr lang="en-US" sz="21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endParaRPr lang="en-US" sz="21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endParaRPr lang="en-US" sz="21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endParaRPr lang="en-US" sz="21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/>
            <a:endParaRPr lang="en-US">
              <a:solidFill>
                <a:schemeClr val="tx1"/>
              </a:solidFill>
              <a:cs typeface="Arial"/>
            </a:endParaRPr>
          </a:p>
          <a:p>
            <a:endParaRPr lang="en-US" sz="2200">
              <a:solidFill>
                <a:schemeClr val="tx1"/>
              </a:solidFill>
              <a:cs typeface="Arial"/>
            </a:endParaRPr>
          </a:p>
          <a:p>
            <a:endParaRPr lang="en-US" sz="2200">
              <a:solidFill>
                <a:schemeClr val="tx1"/>
              </a:solidFill>
              <a:cs typeface="Arial"/>
            </a:endParaRP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EB757F19-9E94-42B7-84E5-C0C55AA3F9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005A23B4-CDD9-4855-9E7C-D750B070F039}" type="datetime1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2/3/2025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02C2032B-9448-4146-8D7A-899F356B9C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052978" y="6356350"/>
            <a:ext cx="1300821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1D50D7E9-83D3-4436-9535-3D42A4D13903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486829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5F8FD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8026D088-7124-4F8F-BC8B-8B9F6EE6CC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7762" y="329184"/>
            <a:ext cx="6251110" cy="1783080"/>
          </a:xfrm>
        </p:spPr>
        <p:txBody>
          <a:bodyPr vert="horz" lIns="91440" tIns="45720" rIns="91440" bIns="45720" rtlCol="0" anchor="b">
            <a:noAutofit/>
          </a:bodyPr>
          <a:lstStyle/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fi-FI" sz="3600" b="1" kern="10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Rinnallakulkija</a:t>
            </a:r>
            <a:r>
              <a:rPr lang="fi-FI" sz="3600" b="1" kern="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– työllisyysyksikön uusi palvelu </a:t>
            </a:r>
          </a:p>
        </p:txBody>
      </p:sp>
      <p:pic>
        <p:nvPicPr>
          <p:cNvPr id="9" name="Kuvan paikkamerkki 8" descr="Kuva, joka sisältää kohteen vesi, puu, ulko, järvi&#10;&#10;Kuvaus luotu automaattisesti">
            <a:extLst>
              <a:ext uri="{FF2B5EF4-FFF2-40B4-BE49-F238E27FC236}">
                <a16:creationId xmlns:a16="http://schemas.microsoft.com/office/drawing/2014/main" id="{9005F1FD-DAA7-4D8F-B1B0-90B11DEFE9A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921" r="12918"/>
          <a:stretch/>
        </p:blipFill>
        <p:spPr>
          <a:xfrm>
            <a:off x="1" y="10"/>
            <a:ext cx="4657344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23" name="sketchy line">
            <a:extLst>
              <a:ext uri="{FF2B5EF4-FFF2-40B4-BE49-F238E27FC236}">
                <a16:creationId xmlns:a16="http://schemas.microsoft.com/office/drawing/2014/main" id="{21540236-BFD5-4A9D-8840-4703E7F768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97762" y="2374947"/>
            <a:ext cx="4243589" cy="18288"/>
          </a:xfrm>
          <a:custGeom>
            <a:avLst/>
            <a:gdLst>
              <a:gd name="connsiteX0" fmla="*/ 0 w 4243589"/>
              <a:gd name="connsiteY0" fmla="*/ 0 h 18288"/>
              <a:gd name="connsiteX1" fmla="*/ 478919 w 4243589"/>
              <a:gd name="connsiteY1" fmla="*/ 0 h 18288"/>
              <a:gd name="connsiteX2" fmla="*/ 957839 w 4243589"/>
              <a:gd name="connsiteY2" fmla="*/ 0 h 18288"/>
              <a:gd name="connsiteX3" fmla="*/ 1521630 w 4243589"/>
              <a:gd name="connsiteY3" fmla="*/ 0 h 18288"/>
              <a:gd name="connsiteX4" fmla="*/ 2212729 w 4243589"/>
              <a:gd name="connsiteY4" fmla="*/ 0 h 18288"/>
              <a:gd name="connsiteX5" fmla="*/ 2734084 w 4243589"/>
              <a:gd name="connsiteY5" fmla="*/ 0 h 18288"/>
              <a:gd name="connsiteX6" fmla="*/ 3255439 w 4243589"/>
              <a:gd name="connsiteY6" fmla="*/ 0 h 18288"/>
              <a:gd name="connsiteX7" fmla="*/ 4243589 w 4243589"/>
              <a:gd name="connsiteY7" fmla="*/ 0 h 18288"/>
              <a:gd name="connsiteX8" fmla="*/ 4243589 w 4243589"/>
              <a:gd name="connsiteY8" fmla="*/ 18288 h 18288"/>
              <a:gd name="connsiteX9" fmla="*/ 3594926 w 4243589"/>
              <a:gd name="connsiteY9" fmla="*/ 18288 h 18288"/>
              <a:gd name="connsiteX10" fmla="*/ 3073571 w 4243589"/>
              <a:gd name="connsiteY10" fmla="*/ 18288 h 18288"/>
              <a:gd name="connsiteX11" fmla="*/ 2552216 w 4243589"/>
              <a:gd name="connsiteY11" fmla="*/ 18288 h 18288"/>
              <a:gd name="connsiteX12" fmla="*/ 1903553 w 4243589"/>
              <a:gd name="connsiteY12" fmla="*/ 18288 h 18288"/>
              <a:gd name="connsiteX13" fmla="*/ 1212454 w 4243589"/>
              <a:gd name="connsiteY13" fmla="*/ 18288 h 18288"/>
              <a:gd name="connsiteX14" fmla="*/ 733535 w 4243589"/>
              <a:gd name="connsiteY14" fmla="*/ 18288 h 18288"/>
              <a:gd name="connsiteX15" fmla="*/ 0 w 4243589"/>
              <a:gd name="connsiteY15" fmla="*/ 18288 h 18288"/>
              <a:gd name="connsiteX16" fmla="*/ 0 w 4243589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5F8FD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7" name="Tekstin paikkamerkki 6">
            <a:extLst>
              <a:ext uri="{FF2B5EF4-FFF2-40B4-BE49-F238E27FC236}">
                <a16:creationId xmlns:a16="http://schemas.microsoft.com/office/drawing/2014/main" id="{6ED6183F-580A-4FA9-BDBE-D7E91C23EF6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102688" y="2743200"/>
            <a:ext cx="6535129" cy="3667020"/>
          </a:xfrm>
        </p:spPr>
        <p:txBody>
          <a:bodyPr vert="horz" lIns="91440" tIns="45720" rIns="91440" bIns="45720" rtlCol="0" anchor="t">
            <a:normAutofit fontScale="92500" lnSpcReduction="20000"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i-FI" sz="1800" kern="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Työohjaaja tarjoaa tukea ja ohjausta työsuhteen, työkokeilun tai palkkatukityön alussa (tarvittaessa myös aikana) asiakkaan tarpeista lähtien </a:t>
            </a:r>
            <a:r>
              <a:rPr lang="fi-FI" sz="1800" b="1" kern="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jalkautumalla työpaikalle ”</a:t>
            </a:r>
            <a:r>
              <a:rPr lang="fi-FI" sz="1800" b="1" kern="10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rinnallakulkijaksi</a:t>
            </a:r>
            <a:r>
              <a:rPr lang="fi-FI" sz="1800" b="1" kern="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”.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i-FI" sz="1800" kern="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Työnantajan näkökulmasta tuki voi puolestaan liittyä esim. rekrytointiin, perehdytykseen tai työn aloitukseen liittyviin asioihin, joissa työohjaaja toimii apuna.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i-FI" sz="1800" kern="10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Rinnallakulkijuus</a:t>
            </a:r>
            <a:r>
              <a:rPr lang="fi-FI" sz="1800" kern="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tukee työntekijän </a:t>
            </a:r>
            <a:r>
              <a:rPr lang="fi-FI" sz="1800" b="1" kern="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sujuvaa työn aloitusta ja työhön kiinnittymistä. </a:t>
            </a:r>
            <a:r>
              <a:rPr lang="fi-FI" sz="1800" kern="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Malli tarjoaa työntekijälle mahdollisuuden keskustella luottamuksellisesti työhön liittyvistä asioista yhdessä työohjaajan kanssa. Tavoitteena on vahvistaa asiakkaan työelämätaitoja, työelämään kiinnittymistä ja siellä pysymistä.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i-FI" sz="1800" kern="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Lisätietoja: Työohjaaja Jouni Nevalainen, puh.  040 649 3066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fi-FI" sz="1800" kern="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1"/>
            <a:endParaRPr lang="en-US" sz="21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endParaRPr lang="en-US" sz="21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endParaRPr lang="en-US" sz="21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endParaRPr lang="en-US" sz="21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/>
            <a:endParaRPr lang="en-US">
              <a:solidFill>
                <a:schemeClr val="tx1"/>
              </a:solidFill>
              <a:cs typeface="Arial"/>
            </a:endParaRPr>
          </a:p>
          <a:p>
            <a:endParaRPr lang="en-US" sz="2200">
              <a:solidFill>
                <a:schemeClr val="tx1"/>
              </a:solidFill>
              <a:cs typeface="Arial"/>
            </a:endParaRPr>
          </a:p>
          <a:p>
            <a:endParaRPr lang="en-US" sz="2200">
              <a:solidFill>
                <a:schemeClr val="tx1"/>
              </a:solidFill>
              <a:cs typeface="Arial"/>
            </a:endParaRP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EB757F19-9E94-42B7-84E5-C0C55AA3F9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005A23B4-CDD9-4855-9E7C-D750B070F039}" type="datetime1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2/3/2025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02C2032B-9448-4146-8D7A-899F356B9C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052978" y="6356350"/>
            <a:ext cx="1300821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1D50D7E9-83D3-4436-9535-3D42A4D13903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296496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5F8FD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8026D088-7124-4F8F-BC8B-8B9F6EE6CC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02689" y="399208"/>
            <a:ext cx="6251110" cy="1783080"/>
          </a:xfrm>
        </p:spPr>
        <p:txBody>
          <a:bodyPr vert="horz" lIns="91440" tIns="45720" rIns="91440" bIns="45720" rtlCol="0" anchor="b">
            <a:normAutofit/>
          </a:bodyPr>
          <a:lstStyle/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fi-FI" sz="4800" b="1" kern="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Palkkatuen uudistukset</a:t>
            </a:r>
          </a:p>
        </p:txBody>
      </p:sp>
      <p:pic>
        <p:nvPicPr>
          <p:cNvPr id="9" name="Kuvan paikkamerkki 8" descr="Kuva, joka sisältää kohteen vesi, puu, ulko, järvi&#10;&#10;Kuvaus luotu automaattisesti">
            <a:extLst>
              <a:ext uri="{FF2B5EF4-FFF2-40B4-BE49-F238E27FC236}">
                <a16:creationId xmlns:a16="http://schemas.microsoft.com/office/drawing/2014/main" id="{9005F1FD-DAA7-4D8F-B1B0-90B11DEFE9A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921" r="12918"/>
          <a:stretch/>
        </p:blipFill>
        <p:spPr>
          <a:xfrm>
            <a:off x="1" y="10"/>
            <a:ext cx="4657344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23" name="sketchy line">
            <a:extLst>
              <a:ext uri="{FF2B5EF4-FFF2-40B4-BE49-F238E27FC236}">
                <a16:creationId xmlns:a16="http://schemas.microsoft.com/office/drawing/2014/main" id="{21540236-BFD5-4A9D-8840-4703E7F768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97762" y="2374947"/>
            <a:ext cx="4243589" cy="18288"/>
          </a:xfrm>
          <a:custGeom>
            <a:avLst/>
            <a:gdLst>
              <a:gd name="connsiteX0" fmla="*/ 0 w 4243589"/>
              <a:gd name="connsiteY0" fmla="*/ 0 h 18288"/>
              <a:gd name="connsiteX1" fmla="*/ 478919 w 4243589"/>
              <a:gd name="connsiteY1" fmla="*/ 0 h 18288"/>
              <a:gd name="connsiteX2" fmla="*/ 957839 w 4243589"/>
              <a:gd name="connsiteY2" fmla="*/ 0 h 18288"/>
              <a:gd name="connsiteX3" fmla="*/ 1521630 w 4243589"/>
              <a:gd name="connsiteY3" fmla="*/ 0 h 18288"/>
              <a:gd name="connsiteX4" fmla="*/ 2212729 w 4243589"/>
              <a:gd name="connsiteY4" fmla="*/ 0 h 18288"/>
              <a:gd name="connsiteX5" fmla="*/ 2734084 w 4243589"/>
              <a:gd name="connsiteY5" fmla="*/ 0 h 18288"/>
              <a:gd name="connsiteX6" fmla="*/ 3255439 w 4243589"/>
              <a:gd name="connsiteY6" fmla="*/ 0 h 18288"/>
              <a:gd name="connsiteX7" fmla="*/ 4243589 w 4243589"/>
              <a:gd name="connsiteY7" fmla="*/ 0 h 18288"/>
              <a:gd name="connsiteX8" fmla="*/ 4243589 w 4243589"/>
              <a:gd name="connsiteY8" fmla="*/ 18288 h 18288"/>
              <a:gd name="connsiteX9" fmla="*/ 3594926 w 4243589"/>
              <a:gd name="connsiteY9" fmla="*/ 18288 h 18288"/>
              <a:gd name="connsiteX10" fmla="*/ 3073571 w 4243589"/>
              <a:gd name="connsiteY10" fmla="*/ 18288 h 18288"/>
              <a:gd name="connsiteX11" fmla="*/ 2552216 w 4243589"/>
              <a:gd name="connsiteY11" fmla="*/ 18288 h 18288"/>
              <a:gd name="connsiteX12" fmla="*/ 1903553 w 4243589"/>
              <a:gd name="connsiteY12" fmla="*/ 18288 h 18288"/>
              <a:gd name="connsiteX13" fmla="*/ 1212454 w 4243589"/>
              <a:gd name="connsiteY13" fmla="*/ 18288 h 18288"/>
              <a:gd name="connsiteX14" fmla="*/ 733535 w 4243589"/>
              <a:gd name="connsiteY14" fmla="*/ 18288 h 18288"/>
              <a:gd name="connsiteX15" fmla="*/ 0 w 4243589"/>
              <a:gd name="connsiteY15" fmla="*/ 18288 h 18288"/>
              <a:gd name="connsiteX16" fmla="*/ 0 w 4243589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5F8FD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7" name="Tekstin paikkamerkki 6">
            <a:extLst>
              <a:ext uri="{FF2B5EF4-FFF2-40B4-BE49-F238E27FC236}">
                <a16:creationId xmlns:a16="http://schemas.microsoft.com/office/drawing/2014/main" id="{6ED6183F-580A-4FA9-BDBE-D7E91C23EF6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191432" y="2661987"/>
            <a:ext cx="6573749" cy="3866829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i-FI" kern="1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Kolmas sektori voi edelleen saada palkkatukea, e</a:t>
            </a:r>
            <a:r>
              <a:rPr lang="fi-FI" kern="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hdot kuitenkin tiukentuneet:</a:t>
            </a:r>
          </a:p>
          <a:p>
            <a:pPr lvl="1">
              <a:lnSpc>
                <a:spcPct val="107000"/>
              </a:lnSpc>
              <a:spcAft>
                <a:spcPts val="800"/>
              </a:spcAft>
            </a:pPr>
            <a:r>
              <a:rPr lang="fi-FI" sz="2000" kern="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100 % palkkatuki </a:t>
            </a:r>
            <a:r>
              <a:rPr lang="fi-FI" sz="2000" kern="10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väh</a:t>
            </a:r>
            <a:r>
              <a:rPr lang="fi-FI" sz="2000" kern="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6 kk työsuhteeseen enintään 6 kuukaudeksi (24 kk työttömyyttä 28 kk aikana)</a:t>
            </a:r>
          </a:p>
          <a:p>
            <a:pPr lvl="1">
              <a:lnSpc>
                <a:spcPct val="107000"/>
              </a:lnSpc>
              <a:spcAft>
                <a:spcPts val="800"/>
              </a:spcAft>
            </a:pPr>
            <a:r>
              <a:rPr lang="fi-FI" sz="2000" kern="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50 % palkkatuki </a:t>
            </a:r>
            <a:r>
              <a:rPr lang="fi-FI" sz="2000" kern="10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väh</a:t>
            </a:r>
            <a:r>
              <a:rPr lang="fi-FI" sz="2000" kern="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16 kk työsuhteeseen (tapauskohtainen harkinta kestosta)</a:t>
            </a:r>
          </a:p>
          <a:p>
            <a:pPr lvl="1">
              <a:lnSpc>
                <a:spcPct val="107000"/>
              </a:lnSpc>
              <a:spcAft>
                <a:spcPts val="800"/>
              </a:spcAft>
            </a:pPr>
            <a:r>
              <a:rPr lang="fi-FI" sz="2000" kern="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Tukea mahdollista saada enintään 1 htv/vuosi/yhdistys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i-FI" kern="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Apua palkkatukiasioissa ja esim. hakemuksen tekemisessä saa työllisyyskoordinaattorilta, puh. 040 658 5814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fi-FI" sz="1800" kern="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1"/>
            <a:endParaRPr lang="en-US" sz="21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endParaRPr lang="en-US" sz="21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endParaRPr lang="en-US" sz="21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endParaRPr lang="en-US" sz="21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/>
            <a:endParaRPr lang="en-US">
              <a:solidFill>
                <a:schemeClr val="tx1"/>
              </a:solidFill>
              <a:cs typeface="Arial"/>
            </a:endParaRPr>
          </a:p>
          <a:p>
            <a:endParaRPr lang="en-US" sz="2200">
              <a:solidFill>
                <a:schemeClr val="tx1"/>
              </a:solidFill>
              <a:cs typeface="Arial"/>
            </a:endParaRPr>
          </a:p>
          <a:p>
            <a:endParaRPr lang="en-US" sz="2200">
              <a:solidFill>
                <a:schemeClr val="tx1"/>
              </a:solidFill>
              <a:cs typeface="Arial"/>
            </a:endParaRP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EB757F19-9E94-42B7-84E5-C0C55AA3F9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005A23B4-CDD9-4855-9E7C-D750B070F039}" type="datetime1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2/3/2025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02C2032B-9448-4146-8D7A-899F356B9C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052978" y="6356350"/>
            <a:ext cx="1300821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1D50D7E9-83D3-4436-9535-3D42A4D13903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872869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018B44A-59D2-A501-C3FF-01028F5431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3" name="Rectangle 32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Kuvan paikkamerkki 11" descr="Kuva, joka sisältää kohteen puu, ulko, vesi, luonto&#10;&#10;Kuvaus luotu automaattisesti">
            <a:extLst>
              <a:ext uri="{FF2B5EF4-FFF2-40B4-BE49-F238E27FC236}">
                <a16:creationId xmlns:a16="http://schemas.microsoft.com/office/drawing/2014/main" id="{9E29DC9A-468C-8990-FEC2-C626638C94A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82" b="-1"/>
          <a:stretch/>
        </p:blipFill>
        <p:spPr>
          <a:xfrm>
            <a:off x="0" y="10"/>
            <a:ext cx="12188951" cy="6857990"/>
          </a:xfrm>
          <a:prstGeom prst="rect">
            <a:avLst/>
          </a:prstGeom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0157D26B-AB48-E430-F4C1-D1097084A8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491806" y="491446"/>
            <a:ext cx="5844358" cy="193807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endParaRPr lang="en-US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kstin paikkamerkki 6">
            <a:extLst>
              <a:ext uri="{FF2B5EF4-FFF2-40B4-BE49-F238E27FC236}">
                <a16:creationId xmlns:a16="http://schemas.microsoft.com/office/drawing/2014/main" id="{E194A060-200A-82F5-EBA2-A7AD7CEB021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21525" y="2144684"/>
            <a:ext cx="5844358" cy="4221869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endParaRPr lang="en-US">
              <a:solidFill>
                <a:schemeClr val="tx1"/>
              </a:solidFill>
              <a:cs typeface="Arial"/>
            </a:endParaRPr>
          </a:p>
          <a:p>
            <a:pPr marL="0"/>
            <a:endParaRPr lang="en-US">
              <a:solidFill>
                <a:schemeClr val="tx1"/>
              </a:solidFill>
              <a:cs typeface="Arial"/>
            </a:endParaRPr>
          </a:p>
          <a:p>
            <a:endParaRPr lang="en-US">
              <a:solidFill>
                <a:schemeClr val="tx1"/>
              </a:solidFill>
              <a:cs typeface="Arial"/>
            </a:endParaRPr>
          </a:p>
          <a:p>
            <a:endParaRPr lang="en-US">
              <a:solidFill>
                <a:schemeClr val="tx1"/>
              </a:solidFill>
              <a:cs typeface="Arial"/>
            </a:endParaRP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5B7B925E-EE6C-E5AD-5003-ADC6C1A9EB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005A23B4-CDD9-4855-9E7C-D750B070F039}" type="datetime1">
              <a:rPr lang="en-US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>
                <a:spcAft>
                  <a:spcPts val="600"/>
                </a:spcAft>
                <a:defRPr/>
              </a:pPr>
              <a:t>2/3/2025</a:t>
            </a:fld>
            <a:endParaRPr lang="en-US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E4534E07-96F5-C4E7-FD09-7B941F9EE9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1D50D7E9-83D3-4436-9535-3D42A4D13903}" type="slidenum">
              <a:rPr lang="en-US">
                <a:solidFill>
                  <a:srgbClr val="FFFFFF"/>
                </a:solidFill>
                <a:latin typeface="Calibri" panose="020F0502020204030204"/>
              </a:rPr>
              <a:pPr>
                <a:spcAft>
                  <a:spcPts val="600"/>
                </a:spcAft>
                <a:defRPr/>
              </a:pPr>
              <a:t>16</a:t>
            </a:fld>
            <a:endParaRPr lang="en-US">
              <a:solidFill>
                <a:srgbClr val="FFFFFF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04768547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8026D088-7124-4F8F-BC8B-8B9F6EE6CC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04541" y="329184"/>
            <a:ext cx="4331267" cy="1159626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600" b="1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Liikunta</a:t>
            </a:r>
            <a:endParaRPr lang="en-US" sz="4600" b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9" name="Kuvan paikkamerkki 8" descr="Kuva, joka sisältää kohteen vesi, puu, ulko, järvi&#10;&#10;Kuvaus luotu automaattisesti">
            <a:extLst>
              <a:ext uri="{FF2B5EF4-FFF2-40B4-BE49-F238E27FC236}">
                <a16:creationId xmlns:a16="http://schemas.microsoft.com/office/drawing/2014/main" id="{9005F1FD-DAA7-4D8F-B1B0-90B11DEFE9A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921" r="12918"/>
          <a:stretch/>
        </p:blipFill>
        <p:spPr>
          <a:xfrm>
            <a:off x="1" y="10"/>
            <a:ext cx="4657344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23" name="sketchy line">
            <a:extLst>
              <a:ext uri="{FF2B5EF4-FFF2-40B4-BE49-F238E27FC236}">
                <a16:creationId xmlns:a16="http://schemas.microsoft.com/office/drawing/2014/main" id="{21540236-BFD5-4A9D-8840-4703E7F768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97762" y="2374947"/>
            <a:ext cx="4243589" cy="18288"/>
          </a:xfrm>
          <a:custGeom>
            <a:avLst/>
            <a:gdLst>
              <a:gd name="connsiteX0" fmla="*/ 0 w 4243589"/>
              <a:gd name="connsiteY0" fmla="*/ 0 h 18288"/>
              <a:gd name="connsiteX1" fmla="*/ 478919 w 4243589"/>
              <a:gd name="connsiteY1" fmla="*/ 0 h 18288"/>
              <a:gd name="connsiteX2" fmla="*/ 957839 w 4243589"/>
              <a:gd name="connsiteY2" fmla="*/ 0 h 18288"/>
              <a:gd name="connsiteX3" fmla="*/ 1521630 w 4243589"/>
              <a:gd name="connsiteY3" fmla="*/ 0 h 18288"/>
              <a:gd name="connsiteX4" fmla="*/ 2212729 w 4243589"/>
              <a:gd name="connsiteY4" fmla="*/ 0 h 18288"/>
              <a:gd name="connsiteX5" fmla="*/ 2734084 w 4243589"/>
              <a:gd name="connsiteY5" fmla="*/ 0 h 18288"/>
              <a:gd name="connsiteX6" fmla="*/ 3255439 w 4243589"/>
              <a:gd name="connsiteY6" fmla="*/ 0 h 18288"/>
              <a:gd name="connsiteX7" fmla="*/ 4243589 w 4243589"/>
              <a:gd name="connsiteY7" fmla="*/ 0 h 18288"/>
              <a:gd name="connsiteX8" fmla="*/ 4243589 w 4243589"/>
              <a:gd name="connsiteY8" fmla="*/ 18288 h 18288"/>
              <a:gd name="connsiteX9" fmla="*/ 3594926 w 4243589"/>
              <a:gd name="connsiteY9" fmla="*/ 18288 h 18288"/>
              <a:gd name="connsiteX10" fmla="*/ 3073571 w 4243589"/>
              <a:gd name="connsiteY10" fmla="*/ 18288 h 18288"/>
              <a:gd name="connsiteX11" fmla="*/ 2552216 w 4243589"/>
              <a:gd name="connsiteY11" fmla="*/ 18288 h 18288"/>
              <a:gd name="connsiteX12" fmla="*/ 1903553 w 4243589"/>
              <a:gd name="connsiteY12" fmla="*/ 18288 h 18288"/>
              <a:gd name="connsiteX13" fmla="*/ 1212454 w 4243589"/>
              <a:gd name="connsiteY13" fmla="*/ 18288 h 18288"/>
              <a:gd name="connsiteX14" fmla="*/ 733535 w 4243589"/>
              <a:gd name="connsiteY14" fmla="*/ 18288 h 18288"/>
              <a:gd name="connsiteX15" fmla="*/ 0 w 4243589"/>
              <a:gd name="connsiteY15" fmla="*/ 18288 h 18288"/>
              <a:gd name="connsiteX16" fmla="*/ 0 w 4243589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kstin paikkamerkki 6">
            <a:extLst>
              <a:ext uri="{FF2B5EF4-FFF2-40B4-BE49-F238E27FC236}">
                <a16:creationId xmlns:a16="http://schemas.microsoft.com/office/drawing/2014/main" id="{6ED6183F-580A-4FA9-BDBE-D7E91C23EF6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297762" y="2706624"/>
            <a:ext cx="6251110" cy="3483864"/>
          </a:xfrm>
        </p:spPr>
        <p:txBody>
          <a:bodyPr vert="horz" lIns="91440" tIns="45720" rIns="91440" bIns="45720" rtlCol="0" anchor="t">
            <a:normAutofit/>
          </a:bodyPr>
          <a:lstStyle/>
          <a:p>
            <a:pPr lvl="1">
              <a:buFontTx/>
              <a:buChar char="-"/>
            </a:pPr>
            <a:r>
              <a:rPr lang="fi-FI" sz="2000">
                <a:solidFill>
                  <a:schemeClr val="tx1"/>
                </a:solidFill>
                <a:latin typeface="Calibri"/>
                <a:ea typeface="Calibri"/>
                <a:cs typeface="Arial"/>
              </a:rPr>
              <a:t>Urheiluseurojen toiminta-avustukset tulevat hakuun viime vuotisin kriteerein.</a:t>
            </a:r>
          </a:p>
          <a:p>
            <a:pPr lvl="1">
              <a:buFontTx/>
              <a:buChar char="-"/>
            </a:pPr>
            <a:r>
              <a:rPr lang="fi-FI" sz="2000">
                <a:solidFill>
                  <a:schemeClr val="tx1"/>
                </a:solidFill>
                <a:latin typeface="Calibri"/>
                <a:ea typeface="Calibri"/>
                <a:cs typeface="Arial"/>
              </a:rPr>
              <a:t>Ensimmäinen kuntosalikaverikoulutus oli tammikuussa seuraava elo/syyskuulla</a:t>
            </a:r>
          </a:p>
          <a:p>
            <a:pPr lvl="1">
              <a:buFontTx/>
              <a:buChar char="-"/>
            </a:pPr>
            <a:r>
              <a:rPr lang="fi-FI" sz="2000">
                <a:solidFill>
                  <a:schemeClr val="tx1"/>
                </a:solidFill>
                <a:latin typeface="Calibri"/>
                <a:ea typeface="Calibri"/>
                <a:cs typeface="Arial"/>
              </a:rPr>
              <a:t>Lasten tapahtuma 16.2. Tehtaanpuistossa</a:t>
            </a:r>
          </a:p>
          <a:p>
            <a:pPr lvl="1">
              <a:buFontTx/>
              <a:buChar char="-"/>
            </a:pPr>
            <a:r>
              <a:rPr lang="fi-FI" sz="2000">
                <a:solidFill>
                  <a:schemeClr val="tx1"/>
                </a:solidFill>
                <a:latin typeface="Calibri"/>
                <a:ea typeface="Calibri"/>
                <a:cs typeface="Arial"/>
              </a:rPr>
              <a:t>Perheliikunnan aamupäivät jatkuvat kevään ajan </a:t>
            </a:r>
          </a:p>
          <a:p>
            <a:pPr lvl="1">
              <a:buFontTx/>
              <a:buChar char="-"/>
            </a:pPr>
            <a:r>
              <a:rPr lang="fi-FI" sz="2000">
                <a:solidFill>
                  <a:schemeClr val="tx1"/>
                </a:solidFill>
                <a:latin typeface="Calibri"/>
                <a:ea typeface="Calibri"/>
                <a:cs typeface="Arial"/>
              </a:rPr>
              <a:t>Uutena EL Rautjärven hanke yhteistyö</a:t>
            </a:r>
          </a:p>
          <a:p>
            <a:pPr lvl="1">
              <a:buFontTx/>
              <a:buChar char="-"/>
            </a:pPr>
            <a:r>
              <a:rPr lang="fi-FI" sz="2000" err="1">
                <a:solidFill>
                  <a:schemeClr val="tx1"/>
                </a:solidFill>
                <a:latin typeface="Calibri"/>
                <a:ea typeface="Calibri"/>
                <a:cs typeface="Arial"/>
              </a:rPr>
              <a:t>EKHVA:n</a:t>
            </a:r>
            <a:r>
              <a:rPr lang="fi-FI" sz="2000">
                <a:solidFill>
                  <a:schemeClr val="tx1"/>
                </a:solidFill>
                <a:latin typeface="Calibri"/>
                <a:ea typeface="Calibri"/>
                <a:cs typeface="Arial"/>
              </a:rPr>
              <a:t> Etiäiset-etäjumppa kokeilu kotihoidon asiakkaille</a:t>
            </a:r>
            <a:endParaRPr lang="en-US" sz="2100">
              <a:solidFill>
                <a:schemeClr val="tx1"/>
              </a:solidFill>
              <a:latin typeface="Calibri"/>
              <a:ea typeface="Calibri"/>
              <a:cs typeface="Calibri" panose="020F0502020204030204" pitchFamily="34" charset="0"/>
            </a:endParaRPr>
          </a:p>
          <a:p>
            <a:pPr lvl="1"/>
            <a:endParaRPr lang="en-US" sz="21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endParaRPr lang="en-US" sz="21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/>
            <a:endParaRPr lang="en-US">
              <a:solidFill>
                <a:schemeClr val="tx1"/>
              </a:solidFill>
              <a:latin typeface="Arial" panose="020B0604020202020204"/>
              <a:cs typeface="Arial"/>
            </a:endParaRPr>
          </a:p>
          <a:p>
            <a:endParaRPr lang="en-US" sz="2200">
              <a:solidFill>
                <a:schemeClr val="tx1"/>
              </a:solidFill>
              <a:cs typeface="Arial"/>
            </a:endParaRPr>
          </a:p>
          <a:p>
            <a:endParaRPr lang="en-US" sz="2200">
              <a:solidFill>
                <a:schemeClr val="tx1"/>
              </a:solidFill>
              <a:cs typeface="Arial"/>
            </a:endParaRP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EB757F19-9E94-42B7-84E5-C0C55AA3F9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005A23B4-CDD9-4855-9E7C-D750B070F039}" type="datetime1">
              <a:rPr lang="en-US">
                <a:solidFill>
                  <a:srgbClr val="FFFFFF"/>
                </a:solidFill>
                <a:latin typeface="Calibri" panose="020F0502020204030204"/>
              </a:rPr>
              <a:pPr>
                <a:spcAft>
                  <a:spcPts val="600"/>
                </a:spcAft>
                <a:defRPr/>
              </a:pPr>
              <a:t>2/3/2025</a:t>
            </a:fld>
            <a:endParaRPr lang="en-US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02C2032B-9448-4146-8D7A-899F356B9C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052978" y="6356350"/>
            <a:ext cx="1300821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1D50D7E9-83D3-4436-9535-3D42A4D13903}" type="slidenum">
              <a:rPr lang="en-US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>
                <a:spcAft>
                  <a:spcPts val="600"/>
                </a:spcAft>
                <a:defRPr/>
              </a:pPr>
              <a:t>17</a:t>
            </a:fld>
            <a:endParaRPr lang="en-US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19120039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isällön paikkamerkki 1" descr="Kuva, joka sisältää kohteen teksti, kuvakaappaus&#10;&#10;Tekoälyn luoma sisältö voi olla virheellistä.">
            <a:extLst>
              <a:ext uri="{FF2B5EF4-FFF2-40B4-BE49-F238E27FC236}">
                <a16:creationId xmlns:a16="http://schemas.microsoft.com/office/drawing/2014/main" id="{1D67BD0E-C0EA-59F9-4060-2C88076BF63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58589" y="220"/>
            <a:ext cx="6226606" cy="6857780"/>
          </a:xfrm>
          <a:prstGeom prst="rect">
            <a:avLst/>
          </a:prstGeom>
        </p:spPr>
      </p:pic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E1E278EB-9441-00BF-CCBD-1D44CFF8301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005A23B4-CDD9-4855-9E7C-D750B070F039}" type="datetime1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2/3/2025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BCB99BCF-5E0A-E5E6-3D0A-A3FE6188D6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endParaRPr lang="en-US" sz="1100" kern="1200">
              <a:solidFill>
                <a:schemeClr val="tx1">
                  <a:tint val="75000"/>
                </a:schemeClr>
              </a:solidFill>
              <a:latin typeface="+mn-lt"/>
              <a:cs typeface="Arial"/>
            </a:endParaRP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48CC30EF-730D-88BC-1A69-5607F48A0C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1D50D7E9-83D3-4436-9535-3D42A4D13903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18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217687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0B053A-DB21-8F31-71E7-21EB8ADDA4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AC56028D-4007-6119-FF03-AFC6EB960A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A23B4-CDD9-4855-9E7C-D750B070F039}" type="datetime1">
              <a:rPr lang="fi-FI" smtClean="0"/>
              <a:t>3.2.2025</a:t>
            </a:fld>
            <a:endParaRPr lang="fi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0A7A405A-6ED8-B400-F0B4-A568FDF43C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Esityksen nimi / Esittäjän Nimi (Ylä- ja alatunniste-osiossa)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B21C6F3D-53B6-0C2C-75F7-DC8FF03EA9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0D7E9-83D3-4436-9535-3D42A4D13903}" type="slidenum">
              <a:rPr lang="fi-FI" smtClean="0"/>
              <a:t>19</a:t>
            </a:fld>
            <a:endParaRPr lang="fi-FI"/>
          </a:p>
        </p:txBody>
      </p:sp>
      <p:pic>
        <p:nvPicPr>
          <p:cNvPr id="8" name="Kuvan paikkamerkki 7" descr="Kuva, joka sisältää kohteen puu, ulko, vesi, luonto&#10;&#10;Kuvaus luotu automaattisesti">
            <a:extLst>
              <a:ext uri="{FF2B5EF4-FFF2-40B4-BE49-F238E27FC236}">
                <a16:creationId xmlns:a16="http://schemas.microsoft.com/office/drawing/2014/main" id="{DFCEEB70-BE4E-0E4D-056B-23463521EB3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8" b="7818"/>
          <a:stretch>
            <a:fillRect/>
          </a:stretch>
        </p:blipFill>
        <p:spPr/>
      </p:pic>
      <p:sp>
        <p:nvSpPr>
          <p:cNvPr id="6" name="Tekstin paikkamerkki 5">
            <a:extLst>
              <a:ext uri="{FF2B5EF4-FFF2-40B4-BE49-F238E27FC236}">
                <a16:creationId xmlns:a16="http://schemas.microsoft.com/office/drawing/2014/main" id="{F87DFF98-415D-CAF1-A2A7-B34F71363DF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423921" y="659049"/>
            <a:ext cx="8768080" cy="5439111"/>
          </a:xfrm>
        </p:spPr>
        <p:txBody>
          <a:bodyPr vert="horz" lIns="396000" tIns="432000" rIns="91440" bIns="45720" rtlCol="0" anchor="t">
            <a:normAutofit fontScale="77500" lnSpcReduction="20000"/>
          </a:bodyPr>
          <a:lstStyle/>
          <a:p>
            <a:r>
              <a:rPr lang="fi-FI" sz="3200" b="1">
                <a:latin typeface="Calibri" panose="020F0502020204030204" pitchFamily="34" charset="0"/>
                <a:cs typeface="Calibri" panose="020F0502020204030204" pitchFamily="34" charset="0"/>
              </a:rPr>
              <a:t>Kotoutuminen: </a:t>
            </a:r>
          </a:p>
          <a:p>
            <a:endParaRPr lang="fi-FI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fi-FI">
              <a:latin typeface="Calibri"/>
              <a:ea typeface="Calibri"/>
              <a:cs typeface="Arial" panose="020B0604020202020204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>
                <a:latin typeface="Calibri"/>
                <a:ea typeface="Calibri"/>
                <a:cs typeface="Arial" panose="020B0604020202020204"/>
              </a:rPr>
              <a:t>Viimeinen saapumiserä sovitusta pakolaiskiintiöstä saapunut kuntaan keväällä 2024.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>
                <a:latin typeface="Calibri"/>
                <a:ea typeface="Calibri"/>
                <a:cs typeface="Arial" panose="020B0604020202020204"/>
              </a:rPr>
              <a:t>Kunnan järjestämänä kaikille kotoutujille pidetty omakielinen yhteiskuntaorientaatio, jossa tietoa suomalaisesta yhteiskunnasta, toimintatavoista sekä kulttuurista.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>
                <a:latin typeface="Calibri"/>
                <a:ea typeface="Calibri"/>
                <a:cs typeface="Arial" panose="020B0604020202020204"/>
              </a:rPr>
              <a:t>Jokaisella kotoutujalla oma polkunsa suomen kielen opiskeluun, ammattiin/ työelämään sekä vapaa-ajan toimintoihin.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>
                <a:latin typeface="Calibri"/>
                <a:ea typeface="Calibri"/>
                <a:cs typeface="Arial" panose="020B0604020202020204"/>
              </a:rPr>
              <a:t>Suomen Punaisen ristin yhteisölähtöisen kotoutumisen hanke jatkuu Rautjärvellä 12/2025 saakka.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>
                <a:latin typeface="Calibri"/>
                <a:ea typeface="Calibri"/>
                <a:cs typeface="Arial" panose="020B0604020202020204"/>
              </a:rPr>
              <a:t>Osallisuus, vaikuttaminen ja yhteisöllisyys: Kotoutujia kannustetaan osallistumaan jo olemassa oleviin järjestöjen sekä kunnan toimintoihin.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>
                <a:latin typeface="Calibri"/>
                <a:ea typeface="Calibri"/>
                <a:cs typeface="Arial" panose="020B0604020202020204"/>
              </a:rPr>
              <a:t>Kunnan kotoutumisen ohjaaja tarvittaessa linkkinä pakolaisten ja alueen muiden toimijoiden välillä, yhteystiedot:  jenni.aho@rautjarvi.fi, 040 545 9776 Jenni Aho.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>
                <a:latin typeface="Calibri"/>
                <a:ea typeface="Calibri"/>
                <a:cs typeface="Arial" panose="020B0604020202020204"/>
              </a:rPr>
              <a:t>Kiitos järjestöille tähän saakka toteutuneesta yhteistyötä!</a:t>
            </a:r>
          </a:p>
          <a:p>
            <a:endParaRPr lang="fi-FI">
              <a:cs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420710170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0B053A-DB21-8F31-71E7-21EB8ADDA4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AC56028D-4007-6119-FF03-AFC6EB960A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A23B4-CDD9-4855-9E7C-D750B070F039}" type="datetime1">
              <a:rPr lang="fi-FI" smtClean="0"/>
              <a:t>3.2.2025</a:t>
            </a:fld>
            <a:endParaRPr lang="fi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0A7A405A-6ED8-B400-F0B4-A568FDF43C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Esityksen nimi / Esittäjän Nimi (Ylä- ja alatunniste-osiossa)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B21C6F3D-53B6-0C2C-75F7-DC8FF03EA9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0D7E9-83D3-4436-9535-3D42A4D13903}" type="slidenum">
              <a:rPr lang="fi-FI" smtClean="0"/>
              <a:t>20</a:t>
            </a:fld>
            <a:endParaRPr lang="fi-FI"/>
          </a:p>
        </p:txBody>
      </p:sp>
      <p:pic>
        <p:nvPicPr>
          <p:cNvPr id="8" name="Kuvan paikkamerkki 7" descr="Kuva, joka sisältää kohteen puu, ulko, vesi, luonto&#10;&#10;Kuvaus luotu automaattisesti">
            <a:extLst>
              <a:ext uri="{FF2B5EF4-FFF2-40B4-BE49-F238E27FC236}">
                <a16:creationId xmlns:a16="http://schemas.microsoft.com/office/drawing/2014/main" id="{DFCEEB70-BE4E-0E4D-056B-23463521EB3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8" b="7818"/>
          <a:stretch>
            <a:fillRect/>
          </a:stretch>
        </p:blipFill>
        <p:spPr/>
      </p:pic>
      <p:sp>
        <p:nvSpPr>
          <p:cNvPr id="6" name="Tekstin paikkamerkki 5">
            <a:extLst>
              <a:ext uri="{FF2B5EF4-FFF2-40B4-BE49-F238E27FC236}">
                <a16:creationId xmlns:a16="http://schemas.microsoft.com/office/drawing/2014/main" id="{F87DFF98-415D-CAF1-A2A7-B34F71363DF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583681" y="659049"/>
            <a:ext cx="5608320" cy="5439111"/>
          </a:xfrm>
        </p:spPr>
        <p:txBody>
          <a:bodyPr vert="horz" lIns="396000" tIns="432000" rIns="91440" bIns="45720" rtlCol="0" anchor="t">
            <a:normAutofit/>
          </a:bodyPr>
          <a:lstStyle/>
          <a:p>
            <a:r>
              <a:rPr lang="fi-FI" sz="2800" b="1">
                <a:latin typeface="Calibri" panose="020F0502020204030204" pitchFamily="34" charset="0"/>
                <a:cs typeface="Calibri" panose="020F0502020204030204" pitchFamily="34" charset="0"/>
              </a:rPr>
              <a:t>Kirjasto: </a:t>
            </a:r>
          </a:p>
          <a:p>
            <a:endParaRPr lang="fi-FI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Char char="•"/>
            </a:pPr>
            <a:r>
              <a:rPr lang="fi-FI">
                <a:cs typeface="Arial" panose="020B0604020202020204"/>
              </a:rPr>
              <a:t>uusi kirjastojärjestelmä otettu käyttöön</a:t>
            </a:r>
          </a:p>
          <a:p>
            <a:pPr marL="342900" indent="-342900">
              <a:buChar char="•"/>
            </a:pPr>
            <a:r>
              <a:rPr lang="fi-FI">
                <a:cs typeface="Arial" panose="020B0604020202020204"/>
              </a:rPr>
              <a:t>tuolijumpat keskiviikkoisin klo 10</a:t>
            </a:r>
          </a:p>
          <a:p>
            <a:pPr marL="342900" indent="-342900">
              <a:buChar char="•"/>
            </a:pPr>
            <a:r>
              <a:rPr lang="fi-FI">
                <a:cs typeface="Arial" panose="020B0604020202020204"/>
              </a:rPr>
              <a:t>lukupiirit kunkin kuukauden ensimmäisenä maanantaina klo 14</a:t>
            </a:r>
          </a:p>
          <a:p>
            <a:pPr marL="342900" indent="-342900">
              <a:buChar char="•"/>
            </a:pPr>
            <a:r>
              <a:rPr lang="fi-FI">
                <a:cs typeface="Arial" panose="020B0604020202020204"/>
              </a:rPr>
              <a:t>omatoimikirjastohanke: hankeavustushakemus toimitettu </a:t>
            </a:r>
            <a:r>
              <a:rPr lang="fi-FI" err="1">
                <a:cs typeface="Arial" panose="020B0604020202020204"/>
              </a:rPr>
              <a:t>AVI:lle</a:t>
            </a:r>
            <a:endParaRPr lang="fi-FI">
              <a:cs typeface="Arial" panose="020B0604020202020204"/>
            </a:endParaRPr>
          </a:p>
          <a:p>
            <a:pPr marL="342900" indent="-342900">
              <a:buChar char="•"/>
            </a:pPr>
            <a:r>
              <a:rPr lang="fi-FI">
                <a:cs typeface="Arial" panose="020B0604020202020204"/>
              </a:rPr>
              <a:t>kokoustilat Kaisa ja Kirsti varattavissa </a:t>
            </a:r>
          </a:p>
          <a:p>
            <a:pPr marL="342900" indent="-342900">
              <a:buChar char="•"/>
            </a:pPr>
            <a:endParaRPr lang="fi-FI">
              <a:cs typeface="Arial" panose="020B0604020202020204"/>
            </a:endParaRPr>
          </a:p>
          <a:p>
            <a:pPr marL="342900" indent="-342900">
              <a:buChar char="•"/>
            </a:pPr>
            <a:endParaRPr lang="fi-FI">
              <a:cs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280903770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0B053A-DB21-8F31-71E7-21EB8ADDA4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AC56028D-4007-6119-FF03-AFC6EB960A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A23B4-CDD9-4855-9E7C-D750B070F039}" type="datetime1">
              <a:rPr lang="fi-FI" smtClean="0"/>
              <a:t>3.2.2025</a:t>
            </a:fld>
            <a:endParaRPr lang="fi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0A7A405A-6ED8-B400-F0B4-A568FDF43C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Esityksen nimi / Esittäjän Nimi (Ylä- ja alatunniste-osiossa)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B21C6F3D-53B6-0C2C-75F7-DC8FF03EA9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0D7E9-83D3-4436-9535-3D42A4D13903}" type="slidenum">
              <a:rPr lang="fi-FI" smtClean="0"/>
              <a:t>21</a:t>
            </a:fld>
            <a:endParaRPr lang="fi-FI"/>
          </a:p>
        </p:txBody>
      </p:sp>
      <p:pic>
        <p:nvPicPr>
          <p:cNvPr id="8" name="Kuvan paikkamerkki 7" descr="Kuva, joka sisältää kohteen puu, ulko, vesi, luonto&#10;&#10;Kuvaus luotu automaattisesti">
            <a:extLst>
              <a:ext uri="{FF2B5EF4-FFF2-40B4-BE49-F238E27FC236}">
                <a16:creationId xmlns:a16="http://schemas.microsoft.com/office/drawing/2014/main" id="{DFCEEB70-BE4E-0E4D-056B-23463521EB3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8" b="7818"/>
          <a:stretch>
            <a:fillRect/>
          </a:stretch>
        </p:blipFill>
        <p:spPr/>
      </p:pic>
      <p:sp>
        <p:nvSpPr>
          <p:cNvPr id="6" name="Tekstin paikkamerkki 5">
            <a:extLst>
              <a:ext uri="{FF2B5EF4-FFF2-40B4-BE49-F238E27FC236}">
                <a16:creationId xmlns:a16="http://schemas.microsoft.com/office/drawing/2014/main" id="{F87DFF98-415D-CAF1-A2A7-B34F71363DF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583681" y="659049"/>
            <a:ext cx="5608320" cy="5439111"/>
          </a:xfrm>
        </p:spPr>
        <p:txBody>
          <a:bodyPr vert="horz" lIns="396000" tIns="432000" rIns="91440" bIns="45720" rtlCol="0" anchor="t">
            <a:normAutofit/>
          </a:bodyPr>
          <a:lstStyle/>
          <a:p>
            <a:r>
              <a:rPr lang="fi-FI" sz="2800">
                <a:latin typeface="Calibri" panose="020F0502020204030204" pitchFamily="34" charset="0"/>
                <a:cs typeface="Calibri" panose="020F0502020204030204" pitchFamily="34" charset="0"/>
              </a:rPr>
              <a:t>Nuoriso:</a:t>
            </a:r>
          </a:p>
          <a:p>
            <a:endParaRPr lang="fi-FI" sz="280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i-FI">
                <a:latin typeface="Calibri" panose="020F0502020204030204" pitchFamily="34" charset="0"/>
                <a:cs typeface="Calibri" panose="020F0502020204030204" pitchFamily="34" charset="0"/>
              </a:rPr>
              <a:t>Nuorisotila auki maanantaisin ja perjantaisin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i-FI">
                <a:latin typeface="Calibri" panose="020F0502020204030204" pitchFamily="34" charset="0"/>
                <a:cs typeface="Calibri" panose="020F0502020204030204" pitchFamily="34" charset="0"/>
              </a:rPr>
              <a:t>Talvilomatoimintaa suunnitteilla </a:t>
            </a:r>
            <a:r>
              <a:rPr lang="fi-FI" err="1">
                <a:latin typeface="Calibri" panose="020F0502020204030204" pitchFamily="34" charset="0"/>
                <a:cs typeface="Calibri" panose="020F0502020204030204" pitchFamily="34" charset="0"/>
              </a:rPr>
              <a:t>Konka</a:t>
            </a:r>
            <a:r>
              <a:rPr lang="fi-FI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i-FI" err="1">
                <a:latin typeface="Calibri" panose="020F0502020204030204" pitchFamily="34" charset="0"/>
                <a:cs typeface="Calibri" panose="020F0502020204030204" pitchFamily="34" charset="0"/>
              </a:rPr>
              <a:t>Skille</a:t>
            </a:r>
            <a:r>
              <a:rPr lang="fi-FI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endParaRPr lang="fi-FI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Char char="•"/>
            </a:pPr>
            <a:endParaRPr lang="fi-FI">
              <a:cs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375743917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0B053A-DB21-8F31-71E7-21EB8ADDA4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AC56028D-4007-6119-FF03-AFC6EB960A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A23B4-CDD9-4855-9E7C-D750B070F039}" type="datetime1">
              <a:rPr lang="fi-FI" smtClean="0"/>
              <a:t>3.2.2025</a:t>
            </a:fld>
            <a:endParaRPr lang="fi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0A7A405A-6ED8-B400-F0B4-A568FDF43C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Esityksen nimi / Esittäjän Nimi (Ylä- ja alatunniste-osiossa)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B21C6F3D-53B6-0C2C-75F7-DC8FF03EA9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0D7E9-83D3-4436-9535-3D42A4D13903}" type="slidenum">
              <a:rPr lang="fi-FI" smtClean="0"/>
              <a:t>22</a:t>
            </a:fld>
            <a:endParaRPr lang="fi-FI"/>
          </a:p>
        </p:txBody>
      </p:sp>
      <p:pic>
        <p:nvPicPr>
          <p:cNvPr id="8" name="Kuvan paikkamerkki 7" descr="Kuva, joka sisältää kohteen puu, ulko, vesi, luonto&#10;&#10;Kuvaus luotu automaattisesti">
            <a:extLst>
              <a:ext uri="{FF2B5EF4-FFF2-40B4-BE49-F238E27FC236}">
                <a16:creationId xmlns:a16="http://schemas.microsoft.com/office/drawing/2014/main" id="{DFCEEB70-BE4E-0E4D-056B-23463521EB3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8" b="7818"/>
          <a:stretch>
            <a:fillRect/>
          </a:stretch>
        </p:blipFill>
        <p:spPr/>
      </p:pic>
      <p:sp>
        <p:nvSpPr>
          <p:cNvPr id="6" name="Tekstin paikkamerkki 5">
            <a:extLst>
              <a:ext uri="{FF2B5EF4-FFF2-40B4-BE49-F238E27FC236}">
                <a16:creationId xmlns:a16="http://schemas.microsoft.com/office/drawing/2014/main" id="{F87DFF98-415D-CAF1-A2A7-B34F71363DF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018074" y="659049"/>
            <a:ext cx="6173927" cy="5439111"/>
          </a:xfrm>
        </p:spPr>
        <p:txBody>
          <a:bodyPr vert="horz" lIns="396000" tIns="432000" rIns="91440" bIns="45720" rtlCol="0" anchor="t">
            <a:normAutofit/>
          </a:bodyPr>
          <a:lstStyle/>
          <a:p>
            <a:r>
              <a:rPr lang="fi-FI" sz="2800">
                <a:latin typeface="Calibri" panose="020F0502020204030204" pitchFamily="34" charset="0"/>
                <a:cs typeface="Calibri" panose="020F0502020204030204" pitchFamily="34" charset="0"/>
              </a:rPr>
              <a:t>Kulttuuri: </a:t>
            </a:r>
          </a:p>
          <a:p>
            <a:pPr marL="342900" indent="-342900">
              <a:buFont typeface="Calibri" panose="020B0604020202020204" pitchFamily="34" charset="0"/>
              <a:buChar char="-"/>
            </a:pPr>
            <a:r>
              <a:rPr lang="fi-FI">
                <a:latin typeface="Calibri"/>
                <a:ea typeface="Calibri"/>
                <a:cs typeface="Calibri"/>
              </a:rPr>
              <a:t>Uusi kulttuurikoordinaattori aloittanut 2.1.2025</a:t>
            </a:r>
            <a:endParaRPr lang="fi-FI">
              <a:latin typeface="Calibri" panose="020F0502020204030204" pitchFamily="34" charset="0"/>
              <a:ea typeface="Calibri"/>
              <a:cs typeface="Calibri" panose="020F0502020204030204" pitchFamily="34" charset="0"/>
            </a:endParaRPr>
          </a:p>
          <a:p>
            <a:pPr marL="342900" indent="-342900">
              <a:buFont typeface="Calibri" panose="020B0604020202020204" pitchFamily="34" charset="0"/>
              <a:buChar char="-"/>
            </a:pPr>
            <a:r>
              <a:rPr lang="fi-FI">
                <a:latin typeface="Calibri"/>
                <a:ea typeface="Calibri"/>
                <a:cs typeface="Calibri"/>
              </a:rPr>
              <a:t>Tavoitteena </a:t>
            </a:r>
          </a:p>
          <a:p>
            <a:pPr marL="800100" lvl="1" indent="-342900">
              <a:buFont typeface="Courier New" panose="020B0604020202020204" pitchFamily="34" charset="0"/>
              <a:buChar char="o"/>
            </a:pPr>
            <a:r>
              <a:rPr lang="fi-FI">
                <a:solidFill>
                  <a:srgbClr val="F5F8FD"/>
                </a:solidFill>
                <a:latin typeface="Calibri"/>
                <a:ea typeface="Calibri"/>
                <a:cs typeface="Calibri"/>
              </a:rPr>
              <a:t>tutustua kaikkiin toimijoihin</a:t>
            </a:r>
          </a:p>
          <a:p>
            <a:pPr marL="800100" lvl="1" indent="-342900">
              <a:buFont typeface="Courier New" panose="020B0604020202020204" pitchFamily="34" charset="0"/>
              <a:buChar char="o"/>
            </a:pPr>
            <a:r>
              <a:rPr lang="fi-FI">
                <a:solidFill>
                  <a:srgbClr val="F5F8FD"/>
                </a:solidFill>
                <a:latin typeface="Calibri"/>
                <a:ea typeface="Calibri"/>
                <a:cs typeface="Calibri"/>
              </a:rPr>
              <a:t>Perehtyä nykyisiin toimintamalleihin</a:t>
            </a:r>
          </a:p>
          <a:p>
            <a:pPr marL="1257300" lvl="2" indent="-342900">
              <a:buFont typeface="Wingdings" panose="020B0604020202020204" pitchFamily="34" charset="0"/>
              <a:buChar char="§"/>
            </a:pPr>
            <a:r>
              <a:rPr lang="fi-FI">
                <a:solidFill>
                  <a:srgbClr val="F5F8FD"/>
                </a:solidFill>
                <a:latin typeface="Calibri"/>
                <a:ea typeface="Calibri"/>
                <a:cs typeface="Calibri"/>
              </a:rPr>
              <a:t>ja järkeistää/selkeyttää tarvittaessa</a:t>
            </a:r>
            <a:endParaRPr lang="fi-FI"/>
          </a:p>
          <a:p>
            <a:pPr marL="800100" lvl="1" indent="-342900">
              <a:buFont typeface="Courier New" panose="020B0604020202020204" pitchFamily="34" charset="0"/>
              <a:buChar char="o"/>
            </a:pPr>
            <a:r>
              <a:rPr lang="fi-FI">
                <a:solidFill>
                  <a:srgbClr val="F5F8FD"/>
                </a:solidFill>
                <a:latin typeface="Calibri"/>
                <a:ea typeface="Calibri"/>
                <a:cs typeface="Calibri"/>
              </a:rPr>
              <a:t>Löytää yhteistyön paikkoja ja lisätä keskusteluyhteyttä toimijoihin</a:t>
            </a:r>
          </a:p>
          <a:p>
            <a:pPr marL="800100" lvl="1" indent="-342900">
              <a:buFont typeface="Courier New" panose="020B0604020202020204" pitchFamily="34" charset="0"/>
              <a:buChar char="o"/>
            </a:pPr>
            <a:r>
              <a:rPr lang="fi-FI">
                <a:solidFill>
                  <a:srgbClr val="F5F8FD"/>
                </a:solidFill>
                <a:latin typeface="Calibri"/>
                <a:ea typeface="Calibri"/>
                <a:cs typeface="Calibri"/>
              </a:rPr>
              <a:t>Tukea tapahtuma- ja kulttuuritoimijoita.</a:t>
            </a:r>
          </a:p>
          <a:p>
            <a:r>
              <a:rPr lang="fi-FI">
                <a:solidFill>
                  <a:srgbClr val="DA8B7B"/>
                </a:solidFill>
                <a:latin typeface="Calibri"/>
                <a:ea typeface="Calibri"/>
                <a:cs typeface="Calibri"/>
              </a:rPr>
              <a:t>ossi.valimaki@rautjarvi.fi, 040 624 5313</a:t>
            </a:r>
          </a:p>
          <a:p>
            <a:pPr marL="800100" lvl="1" indent="-342900">
              <a:buFont typeface="Courier New" panose="020B0604020202020204" pitchFamily="34" charset="0"/>
              <a:buChar char="o"/>
            </a:pPr>
            <a:endParaRPr lang="fi-FI">
              <a:latin typeface="Calibri"/>
              <a:ea typeface="Calibri"/>
              <a:cs typeface="Calibri"/>
            </a:endParaRPr>
          </a:p>
          <a:p>
            <a:pPr marL="342900" indent="-342900">
              <a:buFont typeface="Calibri" panose="020B0604020202020204" pitchFamily="34" charset="0"/>
              <a:buChar char="-"/>
            </a:pPr>
            <a:endParaRPr lang="fi-FI">
              <a:latin typeface="Calibri"/>
              <a:ea typeface="Calibri"/>
              <a:cs typeface="Calibri"/>
            </a:endParaRPr>
          </a:p>
          <a:p>
            <a:pPr marL="342900" indent="-342900">
              <a:buFont typeface="Calibri" panose="020B0604020202020204" pitchFamily="34" charset="0"/>
              <a:buChar char="-"/>
            </a:pPr>
            <a:endParaRPr lang="fi-FI">
              <a:cs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345906364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0B053A-DB21-8F31-71E7-21EB8ADDA4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AC56028D-4007-6119-FF03-AFC6EB960A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A23B4-CDD9-4855-9E7C-D750B070F039}" type="datetime1">
              <a:rPr lang="fi-FI" smtClean="0"/>
              <a:t>3.2.2025</a:t>
            </a:fld>
            <a:endParaRPr lang="fi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0A7A405A-6ED8-B400-F0B4-A568FDF43C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Esityksen nimi / Esittäjän Nimi (Ylä- ja alatunniste-osiossa)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B21C6F3D-53B6-0C2C-75F7-DC8FF03EA9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0D7E9-83D3-4436-9535-3D42A4D13903}" type="slidenum">
              <a:rPr lang="fi-FI" smtClean="0"/>
              <a:t>23</a:t>
            </a:fld>
            <a:endParaRPr lang="fi-FI"/>
          </a:p>
        </p:txBody>
      </p:sp>
      <p:pic>
        <p:nvPicPr>
          <p:cNvPr id="8" name="Kuvan paikkamerkki 7" descr="Kuva, joka sisältää kohteen puu, ulko, vesi, luonto&#10;&#10;Kuvaus luotu automaattisesti">
            <a:extLst>
              <a:ext uri="{FF2B5EF4-FFF2-40B4-BE49-F238E27FC236}">
                <a16:creationId xmlns:a16="http://schemas.microsoft.com/office/drawing/2014/main" id="{DFCEEB70-BE4E-0E4D-056B-23463521EB3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8" b="7818"/>
          <a:stretch>
            <a:fillRect/>
          </a:stretch>
        </p:blipFill>
        <p:spPr/>
      </p:pic>
      <p:sp>
        <p:nvSpPr>
          <p:cNvPr id="6" name="Tekstin paikkamerkki 5">
            <a:extLst>
              <a:ext uri="{FF2B5EF4-FFF2-40B4-BE49-F238E27FC236}">
                <a16:creationId xmlns:a16="http://schemas.microsoft.com/office/drawing/2014/main" id="{F87DFF98-415D-CAF1-A2A7-B34F71363DF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018074" y="659049"/>
            <a:ext cx="6173927" cy="5439111"/>
          </a:xfrm>
        </p:spPr>
        <p:txBody>
          <a:bodyPr vert="horz" lIns="396000" tIns="432000" rIns="91440" bIns="45720" rtlCol="0" anchor="t">
            <a:normAutofit/>
          </a:bodyPr>
          <a:lstStyle/>
          <a:p>
            <a:r>
              <a:rPr lang="fi-FI" sz="2800">
                <a:latin typeface="Calibri"/>
                <a:ea typeface="Calibri"/>
                <a:cs typeface="Calibri"/>
              </a:rPr>
              <a:t>Kulttuuri: </a:t>
            </a:r>
          </a:p>
          <a:p>
            <a:pPr marL="342900" indent="-342900">
              <a:buFont typeface="Calibri" panose="020B0604020202020204" pitchFamily="34" charset="0"/>
              <a:buChar char="-"/>
            </a:pPr>
            <a:r>
              <a:rPr lang="fi-FI">
                <a:latin typeface="Calibri"/>
                <a:ea typeface="Calibri"/>
                <a:cs typeface="Calibri"/>
              </a:rPr>
              <a:t>Kasarminkankaan tapahtuma-aukion suunnitteluun (esiintymislava, yleisöalue, saniteettitilat) saatu AKKE-rahoitusta</a:t>
            </a:r>
            <a:endParaRPr lang="fi-FI">
              <a:solidFill>
                <a:srgbClr val="F5F8FD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</a:endParaRPr>
          </a:p>
          <a:p>
            <a:pPr marL="342900" indent="-342900">
              <a:buFont typeface="Calibri" panose="020B0604020202020204" pitchFamily="34" charset="0"/>
              <a:buChar char="-"/>
            </a:pPr>
            <a:r>
              <a:rPr lang="fi-FI">
                <a:latin typeface="Calibri"/>
                <a:ea typeface="Calibri"/>
                <a:cs typeface="Calibri"/>
              </a:rPr>
              <a:t>Kollaa-museolle myönnetty "joululahjarahaa" tapahtuma-aukion esiintymislavan toteuttamista varten</a:t>
            </a:r>
            <a:endParaRPr lang="fi-FI"/>
          </a:p>
          <a:p>
            <a:pPr marL="342900" indent="-342900">
              <a:buFont typeface="Calibri" panose="020B0604020202020204" pitchFamily="34" charset="0"/>
              <a:buChar char="-"/>
            </a:pPr>
            <a:r>
              <a:rPr lang="fi-FI">
                <a:latin typeface="Calibri"/>
                <a:ea typeface="Calibri"/>
                <a:cs typeface="Calibri"/>
              </a:rPr>
              <a:t>Hiitolanjoen Kangaskoskella alkamassa voimalamuseon rakentaminen; osa koskialueesta voi olla suljettuna kesällä työn ajan</a:t>
            </a:r>
          </a:p>
          <a:p>
            <a:pPr marL="342900" indent="-342900">
              <a:buFont typeface="Calibri" panose="020B0604020202020204" pitchFamily="34" charset="0"/>
              <a:buChar char="-"/>
            </a:pPr>
            <a:endParaRPr lang="fi-FI">
              <a:latin typeface="Calibri"/>
              <a:ea typeface="Calibri"/>
              <a:cs typeface="Calibri"/>
            </a:endParaRPr>
          </a:p>
          <a:p>
            <a:pPr marL="800100" lvl="1" indent="-342900">
              <a:buFont typeface="Courier New" panose="020B0604020202020204" pitchFamily="34" charset="0"/>
              <a:buChar char="o"/>
            </a:pPr>
            <a:endParaRPr lang="fi-FI">
              <a:latin typeface="Calibri"/>
              <a:ea typeface="Calibri"/>
              <a:cs typeface="Calibri"/>
            </a:endParaRPr>
          </a:p>
          <a:p>
            <a:pPr marL="342900" indent="-342900">
              <a:buFont typeface="Calibri" panose="020B0604020202020204" pitchFamily="34" charset="0"/>
              <a:buChar char="-"/>
            </a:pPr>
            <a:endParaRPr lang="fi-FI">
              <a:latin typeface="Calibri"/>
              <a:ea typeface="Calibri"/>
              <a:cs typeface="Calibri"/>
            </a:endParaRPr>
          </a:p>
          <a:p>
            <a:pPr marL="342900" indent="-342900">
              <a:buFont typeface="Calibri" panose="020B0604020202020204" pitchFamily="34" charset="0"/>
              <a:buChar char="-"/>
            </a:pPr>
            <a:endParaRPr lang="fi-FI"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8617641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3A1D5295-BB14-46E1-A75F-94C121E04E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A23B4-CDD9-4855-9E7C-D750B070F039}" type="datetime1">
              <a:rPr lang="fi-FI" smtClean="0"/>
              <a:t>3.2.2025</a:t>
            </a:fld>
            <a:endParaRPr lang="fi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5F84CAB9-5E53-4425-9C3A-EF82314E52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Esityksen nimi / Esittäjän Nimi (Ylä- ja alatunniste-osiossa)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DCD6CB2C-7B9F-40BA-AB3B-11006E1CB5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0D7E9-83D3-4436-9535-3D42A4D13903}" type="slidenum">
              <a:rPr lang="fi-FI" smtClean="0"/>
              <a:t>24</a:t>
            </a:fld>
            <a:endParaRPr lang="fi-FI"/>
          </a:p>
        </p:txBody>
      </p:sp>
      <p:pic>
        <p:nvPicPr>
          <p:cNvPr id="8" name="Kuvan paikkamerkki 7" descr="Kuva, joka sisältää kohteen puu, ulko, vesi, luonto&#10;&#10;Kuvaus luotu automaattisesti">
            <a:extLst>
              <a:ext uri="{FF2B5EF4-FFF2-40B4-BE49-F238E27FC236}">
                <a16:creationId xmlns:a16="http://schemas.microsoft.com/office/drawing/2014/main" id="{6B7B6024-6ADD-4D9C-B641-5D613E5E75E9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8" b="7818"/>
          <a:stretch>
            <a:fillRect/>
          </a:stretch>
        </p:blipFill>
        <p:spPr/>
      </p:pic>
      <p:sp>
        <p:nvSpPr>
          <p:cNvPr id="6" name="Tekstin paikkamerkki 5">
            <a:extLst>
              <a:ext uri="{FF2B5EF4-FFF2-40B4-BE49-F238E27FC236}">
                <a16:creationId xmlns:a16="http://schemas.microsoft.com/office/drawing/2014/main" id="{65B40A50-AB93-4BF2-B72E-99BA3DE51CE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 vert="horz" lIns="396000" tIns="432000" rIns="91440" bIns="45720" rtlCol="0" anchor="t">
            <a:normAutofit lnSpcReduction="10000"/>
          </a:bodyPr>
          <a:lstStyle/>
          <a:p>
            <a:endParaRPr lang="fi-FI" sz="2800"/>
          </a:p>
          <a:p>
            <a:r>
              <a:rPr lang="fi-FI" b="1">
                <a:latin typeface="Calibri"/>
                <a:ea typeface="Calibri"/>
                <a:cs typeface="Calibri"/>
              </a:rPr>
              <a:t>Kevään/kesän 2025 tulevia tapahtumia:</a:t>
            </a:r>
          </a:p>
          <a:p>
            <a:endParaRPr lang="fi-FI"/>
          </a:p>
          <a:p>
            <a:pPr marL="342900" indent="-342900">
              <a:buChar char="•"/>
            </a:pPr>
            <a:r>
              <a:rPr lang="fi-FI" sz="2000">
                <a:latin typeface="Calibri"/>
                <a:ea typeface="Calibri"/>
                <a:cs typeface="Calibri"/>
              </a:rPr>
              <a:t>Luonto palaa Hiitolanjoelle 7.5.</a:t>
            </a:r>
            <a:endParaRPr lang="fi-FI" sz="20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Char char="•"/>
            </a:pPr>
            <a:r>
              <a:rPr lang="fi-FI" sz="2000">
                <a:latin typeface="Calibri"/>
                <a:ea typeface="Calibri"/>
                <a:cs typeface="Calibri"/>
              </a:rPr>
              <a:t>Unelmien liikuntapäivä 9.5. </a:t>
            </a:r>
          </a:p>
          <a:p>
            <a:pPr marL="342900" indent="-342900">
              <a:buChar char="•"/>
            </a:pPr>
            <a:r>
              <a:rPr lang="fi-FI" sz="2000">
                <a:latin typeface="Calibri"/>
                <a:ea typeface="Calibri"/>
                <a:cs typeface="Calibri"/>
              </a:rPr>
              <a:t>Miettilän </a:t>
            </a:r>
            <a:r>
              <a:rPr lang="fi-FI" sz="1800" err="1">
                <a:effectLst/>
                <a:latin typeface="Arial"/>
                <a:ea typeface="Times New Roman" panose="02020603050405020304" pitchFamily="18" charset="0"/>
                <a:cs typeface="Arial"/>
              </a:rPr>
              <a:t>mynstrinki</a:t>
            </a:r>
            <a:r>
              <a:rPr lang="fi-FI" sz="1800">
                <a:effectLst/>
                <a:latin typeface="Arial"/>
                <a:ea typeface="Times New Roman" panose="02020603050405020304" pitchFamily="18" charset="0"/>
                <a:cs typeface="Arial"/>
              </a:rPr>
              <a:t> ja vakkamarkkinat 14.6. </a:t>
            </a:r>
            <a:endParaRPr lang="fi-FI" sz="2000">
              <a:effectLst/>
              <a:latin typeface="Arial"/>
              <a:ea typeface="Times New Roman" panose="02020603050405020304" pitchFamily="18" charset="0"/>
              <a:cs typeface="Arial"/>
            </a:endParaRPr>
          </a:p>
          <a:p>
            <a:pPr marL="342900" indent="-342900">
              <a:buChar char="•"/>
            </a:pPr>
            <a:r>
              <a:rPr lang="fi-FI" sz="2000">
                <a:latin typeface="Calibri"/>
                <a:ea typeface="Calibri"/>
                <a:cs typeface="Calibri"/>
              </a:rPr>
              <a:t>Antiikki ja Keräily Kesäpäivät 28.-29.6. (varaus)</a:t>
            </a:r>
          </a:p>
          <a:p>
            <a:pPr marL="342900" indent="-342900">
              <a:buChar char="•"/>
            </a:pPr>
            <a:r>
              <a:rPr lang="fi-FI" sz="2000">
                <a:latin typeface="Calibri"/>
                <a:ea typeface="Calibri"/>
                <a:cs typeface="Calibri"/>
              </a:rPr>
              <a:t>Miettilä Kollaus 26.7.</a:t>
            </a:r>
          </a:p>
          <a:p>
            <a:pPr marL="342900" indent="-342900">
              <a:buChar char="•"/>
            </a:pPr>
            <a:r>
              <a:rPr lang="fi-FI" sz="1800">
                <a:effectLst/>
                <a:latin typeface="Arial"/>
                <a:ea typeface="Times New Roman" panose="02020603050405020304" pitchFamily="18" charset="0"/>
                <a:cs typeface="Arial"/>
              </a:rPr>
              <a:t>Päivä Museotiellä 10.8. </a:t>
            </a:r>
            <a:endParaRPr lang="fi-FI" sz="2000">
              <a:effectLst/>
              <a:latin typeface="Arial"/>
              <a:ea typeface="Times New Roman" panose="02020603050405020304" pitchFamily="18" charset="0"/>
              <a:cs typeface="Arial"/>
            </a:endParaRPr>
          </a:p>
          <a:p>
            <a:pPr marL="342900" indent="-342900">
              <a:buChar char="•"/>
            </a:pPr>
            <a:r>
              <a:rPr lang="fi-FI" sz="2000">
                <a:latin typeface="Calibri"/>
                <a:ea typeface="Calibri"/>
                <a:cs typeface="Calibri"/>
              </a:rPr>
              <a:t>Uuden kirkon avajaiset 17.8.</a:t>
            </a:r>
          </a:p>
          <a:p>
            <a:pPr marL="342900" indent="-342900">
              <a:buChar char="•"/>
            </a:pPr>
            <a:r>
              <a:rPr lang="fi-FI" sz="2000">
                <a:latin typeface="Calibri"/>
                <a:ea typeface="Calibri"/>
                <a:cs typeface="Calibri"/>
              </a:rPr>
              <a:t>Saimaa Film Festival (?) 22.-24.8.</a:t>
            </a:r>
          </a:p>
          <a:p>
            <a:pPr marL="342900" indent="-342900">
              <a:buChar char="•"/>
            </a:pPr>
            <a:endParaRPr lang="fi-FI" sz="2000">
              <a:cs typeface="Arial"/>
            </a:endParaRPr>
          </a:p>
          <a:p>
            <a:endParaRPr lang="fi-FI" sz="2000">
              <a:cs typeface="Arial"/>
            </a:endParaRPr>
          </a:p>
          <a:p>
            <a:pPr marL="342900" indent="-342900">
              <a:buChar char="•"/>
            </a:pPr>
            <a:endParaRPr lang="fi-FI" sz="2000">
              <a:cs typeface="Arial"/>
            </a:endParaRPr>
          </a:p>
          <a:p>
            <a:pPr marL="342900" indent="-342900">
              <a:buChar char="•"/>
            </a:pPr>
            <a:endParaRPr lang="fi-FI" sz="2000">
              <a:cs typeface="Arial"/>
            </a:endParaRPr>
          </a:p>
        </p:txBody>
      </p:sp>
      <p:pic>
        <p:nvPicPr>
          <p:cNvPr id="7" name="Kuva 6" descr="Kuva, joka sisältää kohteen teksti, Fontti, Grafiikka, graafinen suunnittelu&#10;&#10;Kuvaus luotu automaattisesti">
            <a:extLst>
              <a:ext uri="{FF2B5EF4-FFF2-40B4-BE49-F238E27FC236}">
                <a16:creationId xmlns:a16="http://schemas.microsoft.com/office/drawing/2014/main" id="{DD0709E6-8C9F-BFD6-CDF0-283C39B3560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9364"/>
            <a:ext cx="6583681" cy="4962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116373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8026D088-7124-4F8F-BC8B-8B9F6EE6CC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7762" y="329184"/>
            <a:ext cx="6251110" cy="178308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600" b="1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Järjestöjen</a:t>
            </a:r>
            <a:r>
              <a:rPr lang="en-US" sz="4600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600" b="1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toiminta-avustukset</a:t>
            </a:r>
            <a:r>
              <a:rPr lang="en-US" sz="4600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2025</a:t>
            </a:r>
          </a:p>
        </p:txBody>
      </p:sp>
      <p:pic>
        <p:nvPicPr>
          <p:cNvPr id="9" name="Kuvan paikkamerkki 8" descr="Kuva, joka sisältää kohteen vesi, puu, ulko, järvi&#10;&#10;Kuvaus luotu automaattisesti">
            <a:extLst>
              <a:ext uri="{FF2B5EF4-FFF2-40B4-BE49-F238E27FC236}">
                <a16:creationId xmlns:a16="http://schemas.microsoft.com/office/drawing/2014/main" id="{9005F1FD-DAA7-4D8F-B1B0-90B11DEFE9A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921" r="12918"/>
          <a:stretch/>
        </p:blipFill>
        <p:spPr>
          <a:xfrm>
            <a:off x="1" y="10"/>
            <a:ext cx="4657344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23" name="sketchy line">
            <a:extLst>
              <a:ext uri="{FF2B5EF4-FFF2-40B4-BE49-F238E27FC236}">
                <a16:creationId xmlns:a16="http://schemas.microsoft.com/office/drawing/2014/main" id="{21540236-BFD5-4A9D-8840-4703E7F768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97762" y="2374947"/>
            <a:ext cx="4243589" cy="18288"/>
          </a:xfrm>
          <a:custGeom>
            <a:avLst/>
            <a:gdLst>
              <a:gd name="connsiteX0" fmla="*/ 0 w 4243589"/>
              <a:gd name="connsiteY0" fmla="*/ 0 h 18288"/>
              <a:gd name="connsiteX1" fmla="*/ 478919 w 4243589"/>
              <a:gd name="connsiteY1" fmla="*/ 0 h 18288"/>
              <a:gd name="connsiteX2" fmla="*/ 957839 w 4243589"/>
              <a:gd name="connsiteY2" fmla="*/ 0 h 18288"/>
              <a:gd name="connsiteX3" fmla="*/ 1521630 w 4243589"/>
              <a:gd name="connsiteY3" fmla="*/ 0 h 18288"/>
              <a:gd name="connsiteX4" fmla="*/ 2212729 w 4243589"/>
              <a:gd name="connsiteY4" fmla="*/ 0 h 18288"/>
              <a:gd name="connsiteX5" fmla="*/ 2734084 w 4243589"/>
              <a:gd name="connsiteY5" fmla="*/ 0 h 18288"/>
              <a:gd name="connsiteX6" fmla="*/ 3255439 w 4243589"/>
              <a:gd name="connsiteY6" fmla="*/ 0 h 18288"/>
              <a:gd name="connsiteX7" fmla="*/ 4243589 w 4243589"/>
              <a:gd name="connsiteY7" fmla="*/ 0 h 18288"/>
              <a:gd name="connsiteX8" fmla="*/ 4243589 w 4243589"/>
              <a:gd name="connsiteY8" fmla="*/ 18288 h 18288"/>
              <a:gd name="connsiteX9" fmla="*/ 3594926 w 4243589"/>
              <a:gd name="connsiteY9" fmla="*/ 18288 h 18288"/>
              <a:gd name="connsiteX10" fmla="*/ 3073571 w 4243589"/>
              <a:gd name="connsiteY10" fmla="*/ 18288 h 18288"/>
              <a:gd name="connsiteX11" fmla="*/ 2552216 w 4243589"/>
              <a:gd name="connsiteY11" fmla="*/ 18288 h 18288"/>
              <a:gd name="connsiteX12" fmla="*/ 1903553 w 4243589"/>
              <a:gd name="connsiteY12" fmla="*/ 18288 h 18288"/>
              <a:gd name="connsiteX13" fmla="*/ 1212454 w 4243589"/>
              <a:gd name="connsiteY13" fmla="*/ 18288 h 18288"/>
              <a:gd name="connsiteX14" fmla="*/ 733535 w 4243589"/>
              <a:gd name="connsiteY14" fmla="*/ 18288 h 18288"/>
              <a:gd name="connsiteX15" fmla="*/ 0 w 4243589"/>
              <a:gd name="connsiteY15" fmla="*/ 18288 h 18288"/>
              <a:gd name="connsiteX16" fmla="*/ 0 w 4243589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kstin paikkamerkki 6">
            <a:extLst>
              <a:ext uri="{FF2B5EF4-FFF2-40B4-BE49-F238E27FC236}">
                <a16:creationId xmlns:a16="http://schemas.microsoft.com/office/drawing/2014/main" id="{6ED6183F-580A-4FA9-BDBE-D7E91C23EF6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297762" y="2706624"/>
            <a:ext cx="6251110" cy="3483864"/>
          </a:xfrm>
        </p:spPr>
        <p:txBody>
          <a:bodyPr vert="horz" lIns="91440" tIns="45720" rIns="91440" bIns="45720" rtlCol="0" anchor="t">
            <a:normAutofit fontScale="92500" lnSpcReduction="20000"/>
          </a:bodyPr>
          <a:lstStyle/>
          <a:p>
            <a:r>
              <a:rPr lang="en-US" sz="2400" err="1">
                <a:solidFill>
                  <a:schemeClr val="tx1"/>
                </a:solidFill>
                <a:latin typeface="Calibri"/>
                <a:ea typeface="+mn-lt"/>
                <a:cs typeface="Calibri"/>
              </a:rPr>
              <a:t>Toiminta-avustusten</a:t>
            </a:r>
            <a:r>
              <a:rPr lang="en-US" sz="2400">
                <a:solidFill>
                  <a:schemeClr val="tx1"/>
                </a:solidFill>
                <a:latin typeface="Calibri"/>
                <a:ea typeface="+mn-lt"/>
                <a:cs typeface="Calibri"/>
              </a:rPr>
              <a:t> </a:t>
            </a:r>
            <a:r>
              <a:rPr lang="en-US" sz="2400" err="1">
                <a:solidFill>
                  <a:schemeClr val="tx1"/>
                </a:solidFill>
                <a:latin typeface="Calibri"/>
                <a:ea typeface="+mn-lt"/>
                <a:cs typeface="Calibri"/>
              </a:rPr>
              <a:t>hakuaika</a:t>
            </a:r>
            <a:r>
              <a:rPr lang="en-US" sz="2400">
                <a:solidFill>
                  <a:schemeClr val="tx1"/>
                </a:solidFill>
                <a:latin typeface="Calibri"/>
                <a:ea typeface="+mn-lt"/>
                <a:cs typeface="Calibri"/>
              </a:rPr>
              <a:t> on  </a:t>
            </a:r>
            <a:r>
              <a:rPr lang="en-US" sz="2400" b="1">
                <a:solidFill>
                  <a:schemeClr val="tx1"/>
                </a:solidFill>
                <a:latin typeface="Calibri"/>
                <a:ea typeface="+mn-lt"/>
                <a:cs typeface="Calibri"/>
              </a:rPr>
              <a:t>31.1.-28.2. (</a:t>
            </a:r>
            <a:r>
              <a:rPr lang="en-US" sz="2400" b="1" err="1">
                <a:solidFill>
                  <a:schemeClr val="tx1"/>
                </a:solidFill>
                <a:latin typeface="Calibri"/>
                <a:ea typeface="+mn-lt"/>
                <a:cs typeface="Calibri"/>
              </a:rPr>
              <a:t>liikunta-avustukset</a:t>
            </a:r>
            <a:r>
              <a:rPr lang="en-US" sz="2400" b="1">
                <a:solidFill>
                  <a:schemeClr val="tx1"/>
                </a:solidFill>
                <a:latin typeface="Calibri"/>
                <a:ea typeface="+mn-lt"/>
                <a:cs typeface="Calibri"/>
              </a:rPr>
              <a:t> 31.3.?)</a:t>
            </a:r>
          </a:p>
          <a:p>
            <a:pPr lvl="1"/>
            <a:r>
              <a:rPr lang="en-US" err="1">
                <a:solidFill>
                  <a:schemeClr val="tx1"/>
                </a:solidFill>
                <a:latin typeface="Calibri"/>
                <a:ea typeface="+mn-lt"/>
                <a:cs typeface="Calibri"/>
              </a:rPr>
              <a:t>toiminta-avustukset</a:t>
            </a:r>
            <a:r>
              <a:rPr lang="en-US">
                <a:solidFill>
                  <a:schemeClr val="tx1"/>
                </a:solidFill>
                <a:latin typeface="Calibri"/>
                <a:ea typeface="+mn-lt"/>
                <a:cs typeface="Calibri"/>
              </a:rPr>
              <a:t> 17 900 € </a:t>
            </a:r>
          </a:p>
          <a:p>
            <a:pPr lvl="1"/>
            <a:r>
              <a:rPr lang="en-US" err="1">
                <a:solidFill>
                  <a:schemeClr val="tx1"/>
                </a:solidFill>
                <a:latin typeface="Calibri"/>
                <a:ea typeface="+mn-lt"/>
                <a:cs typeface="Calibri"/>
              </a:rPr>
              <a:t>liikunta-avustukset</a:t>
            </a:r>
            <a:r>
              <a:rPr lang="en-US">
                <a:solidFill>
                  <a:schemeClr val="tx1"/>
                </a:solidFill>
                <a:latin typeface="Calibri"/>
                <a:ea typeface="+mn-lt"/>
                <a:cs typeface="Calibri"/>
              </a:rPr>
              <a:t> 16 000 €</a:t>
            </a:r>
          </a:p>
          <a:p>
            <a:r>
              <a:rPr lang="en-US" sz="2400" b="1">
                <a:solidFill>
                  <a:schemeClr val="tx1"/>
                </a:solidFill>
                <a:latin typeface="Calibri"/>
                <a:ea typeface="+mn-lt"/>
                <a:cs typeface="Calibri"/>
              </a:rPr>
              <a:t>Vain </a:t>
            </a:r>
            <a:r>
              <a:rPr lang="en-US" sz="2400" b="1" err="1">
                <a:solidFill>
                  <a:schemeClr val="tx1"/>
                </a:solidFill>
                <a:latin typeface="Calibri"/>
                <a:ea typeface="+mn-lt"/>
                <a:cs typeface="Calibri"/>
              </a:rPr>
              <a:t>sähköiset</a:t>
            </a:r>
            <a:r>
              <a:rPr lang="en-US" sz="2400" b="1">
                <a:solidFill>
                  <a:schemeClr val="tx1"/>
                </a:solidFill>
                <a:latin typeface="Calibri"/>
                <a:ea typeface="+mn-lt"/>
                <a:cs typeface="Calibri"/>
              </a:rPr>
              <a:t> </a:t>
            </a:r>
            <a:r>
              <a:rPr lang="en-US" sz="2400" b="1" err="1">
                <a:solidFill>
                  <a:schemeClr val="tx1"/>
                </a:solidFill>
                <a:latin typeface="Calibri"/>
                <a:ea typeface="+mn-lt"/>
                <a:cs typeface="Calibri"/>
              </a:rPr>
              <a:t>hakemukset</a:t>
            </a:r>
            <a:r>
              <a:rPr lang="en-US" sz="2400" b="1">
                <a:solidFill>
                  <a:schemeClr val="tx1"/>
                </a:solidFill>
                <a:latin typeface="Calibri"/>
                <a:ea typeface="+mn-lt"/>
                <a:cs typeface="Calibri"/>
              </a:rPr>
              <a:t> </a:t>
            </a:r>
            <a:r>
              <a:rPr lang="en-US" sz="2400" b="1" err="1">
                <a:solidFill>
                  <a:schemeClr val="tx1"/>
                </a:solidFill>
                <a:latin typeface="Calibri"/>
                <a:ea typeface="+mn-lt"/>
                <a:cs typeface="Calibri"/>
              </a:rPr>
              <a:t>huomioidaan</a:t>
            </a:r>
            <a:r>
              <a:rPr lang="en-US" sz="2400" b="1">
                <a:solidFill>
                  <a:schemeClr val="tx1"/>
                </a:solidFill>
                <a:latin typeface="Calibri"/>
                <a:ea typeface="+mn-lt"/>
                <a:cs typeface="Calibri"/>
              </a:rPr>
              <a:t>! </a:t>
            </a:r>
            <a:endParaRPr lang="en-US" sz="2400" b="1">
              <a:solidFill>
                <a:schemeClr val="tx1"/>
              </a:solidFill>
              <a:latin typeface="Calibri"/>
              <a:cs typeface="Calibri"/>
            </a:endParaRPr>
          </a:p>
          <a:p>
            <a:r>
              <a:rPr lang="en-US" sz="2400" err="1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Linkki</a:t>
            </a:r>
            <a:r>
              <a:rPr lang="en-US" sz="240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 </a:t>
            </a:r>
            <a:r>
              <a:rPr lang="en-US" sz="2400" err="1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avustushakemukseen</a:t>
            </a:r>
            <a:r>
              <a:rPr lang="en-US" sz="240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 </a:t>
            </a:r>
            <a:r>
              <a:rPr lang="en-US" sz="2400" err="1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kunnan</a:t>
            </a:r>
            <a:r>
              <a:rPr lang="en-US" sz="240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2400" err="1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nettisivuilla</a:t>
            </a:r>
            <a:r>
              <a:rPr lang="en-US" sz="240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2400" err="1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ajankohtaisissa</a:t>
            </a:r>
            <a:r>
              <a:rPr lang="en-US" sz="240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, </a:t>
            </a:r>
            <a:r>
              <a:rPr lang="en-US" sz="2400" err="1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facebookissa</a:t>
            </a:r>
            <a:r>
              <a:rPr lang="en-US" sz="240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2400" err="1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sekä</a:t>
            </a:r>
            <a:r>
              <a:rPr lang="en-US" sz="240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2400" err="1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instagramissa</a:t>
            </a:r>
            <a:endParaRPr lang="en-US" sz="2400">
              <a:solidFill>
                <a:schemeClr val="tx1"/>
              </a:solidFill>
              <a:latin typeface="Calibri"/>
              <a:ea typeface="Calibri"/>
              <a:cs typeface="Calibri"/>
            </a:endParaRPr>
          </a:p>
          <a:p>
            <a:r>
              <a:rPr lang="en-US" sz="2400" err="1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Neuvontaa</a:t>
            </a:r>
            <a:r>
              <a:rPr lang="en-US" sz="240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2400" err="1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hakemuksen</a:t>
            </a:r>
            <a:r>
              <a:rPr lang="en-US" sz="240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2400" err="1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täyttämiseen</a:t>
            </a:r>
            <a:r>
              <a:rPr lang="en-US" sz="240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2400" err="1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saatavilla</a:t>
            </a:r>
            <a:r>
              <a:rPr lang="en-US" sz="240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2400" err="1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ajanvarauksella</a:t>
            </a:r>
            <a:r>
              <a:rPr lang="en-US" sz="240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2400" err="1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hyvinvointisihteeriltä</a:t>
            </a:r>
            <a:endParaRPr lang="en-US" sz="2400">
              <a:solidFill>
                <a:schemeClr val="tx1"/>
              </a:solidFill>
              <a:latin typeface="Calibri"/>
              <a:ea typeface="Calibri"/>
              <a:cs typeface="Calibri"/>
            </a:endParaRPr>
          </a:p>
          <a:p>
            <a:r>
              <a:rPr lang="en-US" sz="2400" err="1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Järjestöjen</a:t>
            </a:r>
            <a:r>
              <a:rPr lang="en-US" sz="240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2400" err="1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toiminta-avustukset</a:t>
            </a:r>
            <a:r>
              <a:rPr lang="en-US" sz="240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2400" err="1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käsitellään</a:t>
            </a:r>
            <a:r>
              <a:rPr lang="en-US" sz="240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2400" b="1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18.3. (15.4.?) </a:t>
            </a:r>
            <a:r>
              <a:rPr lang="en-US" sz="2400" b="1" err="1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hyvinvointilautakunnassa</a:t>
            </a:r>
            <a:r>
              <a:rPr lang="en-US" sz="2400" b="1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 </a:t>
            </a:r>
          </a:p>
          <a:p>
            <a:pPr marL="0" indent="0">
              <a:buNone/>
            </a:pPr>
            <a:endParaRPr lang="en-US" sz="22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22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2200">
              <a:solidFill>
                <a:schemeClr val="tx1"/>
              </a:solidFill>
              <a:cs typeface="Arial"/>
            </a:endParaRP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EB757F19-9E94-42B7-84E5-C0C55AA3F9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005A23B4-CDD9-4855-9E7C-D750B070F039}" type="datetime1">
              <a:rPr lang="en-US">
                <a:solidFill>
                  <a:srgbClr val="FFFFFF"/>
                </a:solidFill>
                <a:latin typeface="Calibri" panose="020F0502020204030204"/>
              </a:rPr>
              <a:pPr>
                <a:spcAft>
                  <a:spcPts val="600"/>
                </a:spcAft>
                <a:defRPr/>
              </a:pPr>
              <a:t>2/3/2025</a:t>
            </a:fld>
            <a:endParaRPr lang="en-US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02C2032B-9448-4146-8D7A-899F356B9C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052978" y="6356350"/>
            <a:ext cx="1300821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1D50D7E9-83D3-4436-9535-3D42A4D13903}" type="slidenum">
              <a:rPr lang="en-US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>
                <a:spcAft>
                  <a:spcPts val="600"/>
                </a:spcAft>
                <a:defRPr/>
              </a:pPr>
              <a:t>25</a:t>
            </a:fld>
            <a:endParaRPr lang="en-US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96787665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2412DE0-4155-15B2-612B-7AEBB0E594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EE7C38C0-FC29-9279-B330-D44AF7950B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8045F2EE-8014-033B-9BC1-5F4D931CD3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7762" y="329184"/>
            <a:ext cx="6251110" cy="1783080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br>
              <a:rPr lang="en-US" sz="4600" b="1">
                <a:solidFill>
                  <a:schemeClr val="tx1"/>
                </a:solidFill>
                <a:latin typeface="Calibri"/>
                <a:ea typeface="Calibri"/>
                <a:cs typeface="Calibri"/>
              </a:rPr>
            </a:br>
            <a:br>
              <a:rPr lang="en-US" sz="4600" b="1">
                <a:latin typeface="Calibri"/>
                <a:ea typeface="Calibri"/>
                <a:cs typeface="Calibri"/>
              </a:rPr>
            </a:br>
            <a:r>
              <a:rPr lang="en-US" sz="4600" b="1" err="1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Kesäduuni</a:t>
            </a:r>
            <a:r>
              <a:rPr lang="en-US" sz="4600" b="1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4600" b="1" err="1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OP:n</a:t>
            </a:r>
            <a:r>
              <a:rPr lang="en-US" sz="4600" b="1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4600" b="1" err="1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piikkiin</a:t>
            </a:r>
            <a:r>
              <a:rPr lang="en-US" sz="4600" b="1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 2025 </a:t>
            </a:r>
            <a:r>
              <a:rPr lang="en-US" sz="4600" b="1" err="1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lahjoitushakemus</a:t>
            </a:r>
            <a:endParaRPr lang="en-US" err="1">
              <a:solidFill>
                <a:schemeClr val="tx1"/>
              </a:solidFill>
              <a:latin typeface="Calibri"/>
              <a:cs typeface="Calibri"/>
            </a:endParaRPr>
          </a:p>
          <a:p>
            <a:endParaRPr lang="en-US" sz="4600" b="1">
              <a:solidFill>
                <a:schemeClr val="tx1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</a:endParaRPr>
          </a:p>
        </p:txBody>
      </p:sp>
      <p:pic>
        <p:nvPicPr>
          <p:cNvPr id="9" name="Kuvan paikkamerkki 8" descr="Kuva, joka sisältää kohteen vesi, puu, ulko, järvi&#10;&#10;Kuvaus luotu automaattisesti">
            <a:extLst>
              <a:ext uri="{FF2B5EF4-FFF2-40B4-BE49-F238E27FC236}">
                <a16:creationId xmlns:a16="http://schemas.microsoft.com/office/drawing/2014/main" id="{B2EB1934-0508-52B1-3012-A886A2083B9E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921" r="12918"/>
          <a:stretch/>
        </p:blipFill>
        <p:spPr>
          <a:xfrm>
            <a:off x="1" y="10"/>
            <a:ext cx="4657344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23" name="sketchy line">
            <a:extLst>
              <a:ext uri="{FF2B5EF4-FFF2-40B4-BE49-F238E27FC236}">
                <a16:creationId xmlns:a16="http://schemas.microsoft.com/office/drawing/2014/main" id="{13AC18D3-BD3A-8AD7-517A-510DD22E10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97762" y="2374947"/>
            <a:ext cx="4243589" cy="18288"/>
          </a:xfrm>
          <a:custGeom>
            <a:avLst/>
            <a:gdLst>
              <a:gd name="connsiteX0" fmla="*/ 0 w 4243589"/>
              <a:gd name="connsiteY0" fmla="*/ 0 h 18288"/>
              <a:gd name="connsiteX1" fmla="*/ 478919 w 4243589"/>
              <a:gd name="connsiteY1" fmla="*/ 0 h 18288"/>
              <a:gd name="connsiteX2" fmla="*/ 957839 w 4243589"/>
              <a:gd name="connsiteY2" fmla="*/ 0 h 18288"/>
              <a:gd name="connsiteX3" fmla="*/ 1521630 w 4243589"/>
              <a:gd name="connsiteY3" fmla="*/ 0 h 18288"/>
              <a:gd name="connsiteX4" fmla="*/ 2212729 w 4243589"/>
              <a:gd name="connsiteY4" fmla="*/ 0 h 18288"/>
              <a:gd name="connsiteX5" fmla="*/ 2734084 w 4243589"/>
              <a:gd name="connsiteY5" fmla="*/ 0 h 18288"/>
              <a:gd name="connsiteX6" fmla="*/ 3255439 w 4243589"/>
              <a:gd name="connsiteY6" fmla="*/ 0 h 18288"/>
              <a:gd name="connsiteX7" fmla="*/ 4243589 w 4243589"/>
              <a:gd name="connsiteY7" fmla="*/ 0 h 18288"/>
              <a:gd name="connsiteX8" fmla="*/ 4243589 w 4243589"/>
              <a:gd name="connsiteY8" fmla="*/ 18288 h 18288"/>
              <a:gd name="connsiteX9" fmla="*/ 3594926 w 4243589"/>
              <a:gd name="connsiteY9" fmla="*/ 18288 h 18288"/>
              <a:gd name="connsiteX10" fmla="*/ 3073571 w 4243589"/>
              <a:gd name="connsiteY10" fmla="*/ 18288 h 18288"/>
              <a:gd name="connsiteX11" fmla="*/ 2552216 w 4243589"/>
              <a:gd name="connsiteY11" fmla="*/ 18288 h 18288"/>
              <a:gd name="connsiteX12" fmla="*/ 1903553 w 4243589"/>
              <a:gd name="connsiteY12" fmla="*/ 18288 h 18288"/>
              <a:gd name="connsiteX13" fmla="*/ 1212454 w 4243589"/>
              <a:gd name="connsiteY13" fmla="*/ 18288 h 18288"/>
              <a:gd name="connsiteX14" fmla="*/ 733535 w 4243589"/>
              <a:gd name="connsiteY14" fmla="*/ 18288 h 18288"/>
              <a:gd name="connsiteX15" fmla="*/ 0 w 4243589"/>
              <a:gd name="connsiteY15" fmla="*/ 18288 h 18288"/>
              <a:gd name="connsiteX16" fmla="*/ 0 w 4243589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kstin paikkamerkki 6">
            <a:extLst>
              <a:ext uri="{FF2B5EF4-FFF2-40B4-BE49-F238E27FC236}">
                <a16:creationId xmlns:a16="http://schemas.microsoft.com/office/drawing/2014/main" id="{E587B239-70C2-BA88-DFED-54D062702F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297762" y="2706624"/>
            <a:ext cx="6251110" cy="3483864"/>
          </a:xfrm>
        </p:spPr>
        <p:txBody>
          <a:bodyPr vert="horz" lIns="91440" tIns="45720" rIns="91440" bIns="45720" rtlCol="0" anchor="t">
            <a:normAutofit fontScale="85000" lnSpcReduction="10000"/>
          </a:bodyPr>
          <a:lstStyle/>
          <a:p>
            <a:r>
              <a:rPr lang="en-US" sz="2400" err="1">
                <a:solidFill>
                  <a:schemeClr val="tx1"/>
                </a:solidFill>
                <a:latin typeface="Arial"/>
                <a:ea typeface="Calibri"/>
                <a:cs typeface="Calibri"/>
              </a:rPr>
              <a:t>käynnissä</a:t>
            </a:r>
            <a:r>
              <a:rPr lang="en-US" sz="2400">
                <a:solidFill>
                  <a:schemeClr val="tx1"/>
                </a:solidFill>
                <a:latin typeface="Arial"/>
                <a:ea typeface="Calibri"/>
                <a:cs typeface="Calibri"/>
              </a:rPr>
              <a:t> </a:t>
            </a:r>
            <a:r>
              <a:rPr lang="en-US" sz="2400" err="1">
                <a:solidFill>
                  <a:schemeClr val="tx1"/>
                </a:solidFill>
                <a:latin typeface="Arial"/>
                <a:ea typeface="Calibri"/>
                <a:cs typeface="Calibri"/>
              </a:rPr>
              <a:t>Kesäduuni</a:t>
            </a:r>
            <a:r>
              <a:rPr lang="en-US" sz="2400">
                <a:solidFill>
                  <a:schemeClr val="tx1"/>
                </a:solidFill>
                <a:latin typeface="Arial"/>
                <a:ea typeface="Calibri"/>
                <a:cs typeface="Calibri"/>
              </a:rPr>
              <a:t> </a:t>
            </a:r>
            <a:r>
              <a:rPr lang="en-US" sz="2400" err="1">
                <a:solidFill>
                  <a:schemeClr val="tx1"/>
                </a:solidFill>
                <a:latin typeface="Arial"/>
                <a:ea typeface="Calibri"/>
                <a:cs typeface="Calibri"/>
              </a:rPr>
              <a:t>OP:n</a:t>
            </a:r>
            <a:r>
              <a:rPr lang="en-US" sz="2400">
                <a:solidFill>
                  <a:schemeClr val="tx1"/>
                </a:solidFill>
                <a:latin typeface="Arial"/>
                <a:ea typeface="Calibri"/>
                <a:cs typeface="Calibri"/>
              </a:rPr>
              <a:t> </a:t>
            </a:r>
            <a:r>
              <a:rPr lang="en-US" sz="2400" err="1">
                <a:solidFill>
                  <a:schemeClr val="tx1"/>
                </a:solidFill>
                <a:latin typeface="Arial"/>
                <a:ea typeface="Calibri"/>
                <a:cs typeface="Calibri"/>
              </a:rPr>
              <a:t>piikkiin</a:t>
            </a:r>
            <a:r>
              <a:rPr lang="en-US" sz="2400">
                <a:solidFill>
                  <a:schemeClr val="tx1"/>
                </a:solidFill>
                <a:latin typeface="Arial"/>
                <a:ea typeface="Calibri"/>
                <a:cs typeface="Calibri"/>
              </a:rPr>
              <a:t> -</a:t>
            </a:r>
            <a:r>
              <a:rPr lang="en-US" sz="2400" err="1">
                <a:solidFill>
                  <a:schemeClr val="tx1"/>
                </a:solidFill>
                <a:latin typeface="Arial"/>
                <a:ea typeface="Calibri"/>
                <a:cs typeface="Calibri"/>
              </a:rPr>
              <a:t>kampanja</a:t>
            </a:r>
            <a:r>
              <a:rPr lang="en-US" sz="2400">
                <a:solidFill>
                  <a:schemeClr val="tx1"/>
                </a:solidFill>
                <a:latin typeface="Arial"/>
                <a:ea typeface="Calibri"/>
                <a:cs typeface="Calibri"/>
              </a:rPr>
              <a:t>, </a:t>
            </a:r>
            <a:r>
              <a:rPr lang="en-US" sz="2400" err="1">
                <a:solidFill>
                  <a:schemeClr val="tx1"/>
                </a:solidFill>
                <a:latin typeface="Arial"/>
                <a:ea typeface="Calibri"/>
                <a:cs typeface="Calibri"/>
              </a:rPr>
              <a:t>joka</a:t>
            </a:r>
            <a:r>
              <a:rPr lang="en-US" sz="2400">
                <a:solidFill>
                  <a:schemeClr val="tx1"/>
                </a:solidFill>
                <a:latin typeface="Arial"/>
                <a:ea typeface="Calibri"/>
                <a:cs typeface="Calibri"/>
              </a:rPr>
              <a:t> on </a:t>
            </a:r>
            <a:r>
              <a:rPr lang="en-US" sz="2400" err="1">
                <a:solidFill>
                  <a:schemeClr val="tx1"/>
                </a:solidFill>
                <a:latin typeface="Arial"/>
                <a:ea typeface="Calibri"/>
                <a:cs typeface="Calibri"/>
              </a:rPr>
              <a:t>kohdistettu</a:t>
            </a:r>
            <a:r>
              <a:rPr lang="en-US" sz="2400">
                <a:solidFill>
                  <a:schemeClr val="tx1"/>
                </a:solidFill>
                <a:latin typeface="Arial"/>
                <a:ea typeface="Calibri"/>
                <a:cs typeface="Calibri"/>
              </a:rPr>
              <a:t> </a:t>
            </a:r>
            <a:r>
              <a:rPr lang="en-US" sz="2400" err="1">
                <a:solidFill>
                  <a:schemeClr val="tx1"/>
                </a:solidFill>
                <a:latin typeface="Arial"/>
                <a:ea typeface="Calibri"/>
                <a:cs typeface="Calibri"/>
              </a:rPr>
              <a:t>yhdistyksille</a:t>
            </a:r>
            <a:r>
              <a:rPr lang="en-US" sz="2400">
                <a:solidFill>
                  <a:schemeClr val="tx1"/>
                </a:solidFill>
                <a:latin typeface="Arial"/>
                <a:ea typeface="Calibri"/>
                <a:cs typeface="Calibri"/>
              </a:rPr>
              <a:t> </a:t>
            </a:r>
            <a:r>
              <a:rPr lang="en-US" sz="2400" err="1">
                <a:solidFill>
                  <a:schemeClr val="tx1"/>
                </a:solidFill>
                <a:latin typeface="Arial"/>
                <a:ea typeface="Calibri"/>
                <a:cs typeface="Calibri"/>
              </a:rPr>
              <a:t>Kaakkois-Suomessa</a:t>
            </a:r>
            <a:r>
              <a:rPr lang="en-US" sz="2400">
                <a:solidFill>
                  <a:schemeClr val="tx1"/>
                </a:solidFill>
                <a:latin typeface="Arial"/>
                <a:ea typeface="Calibri"/>
                <a:cs typeface="Calibri"/>
              </a:rPr>
              <a:t>, </a:t>
            </a:r>
            <a:r>
              <a:rPr lang="en-US" sz="2400" err="1">
                <a:solidFill>
                  <a:schemeClr val="tx1"/>
                </a:solidFill>
                <a:latin typeface="Arial"/>
                <a:ea typeface="Calibri"/>
                <a:cs typeface="Calibri"/>
              </a:rPr>
              <a:t>haettava</a:t>
            </a:r>
            <a:r>
              <a:rPr lang="en-US" sz="2400">
                <a:solidFill>
                  <a:schemeClr val="tx1"/>
                </a:solidFill>
                <a:latin typeface="Arial"/>
                <a:ea typeface="Calibri"/>
                <a:cs typeface="Calibri"/>
              </a:rPr>
              <a:t> 14.2. </a:t>
            </a:r>
            <a:r>
              <a:rPr lang="en-US" sz="2400" err="1">
                <a:solidFill>
                  <a:schemeClr val="tx1"/>
                </a:solidFill>
                <a:latin typeface="Arial"/>
                <a:ea typeface="Calibri"/>
                <a:cs typeface="Calibri"/>
              </a:rPr>
              <a:t>mennessä</a:t>
            </a:r>
            <a:r>
              <a:rPr lang="en-US" sz="2400">
                <a:solidFill>
                  <a:schemeClr val="tx1"/>
                </a:solidFill>
                <a:latin typeface="Arial"/>
                <a:ea typeface="Calibri"/>
                <a:cs typeface="Calibri"/>
              </a:rPr>
              <a:t>. 500€/2 </a:t>
            </a:r>
            <a:r>
              <a:rPr lang="en-US" sz="2400" err="1">
                <a:solidFill>
                  <a:schemeClr val="tx1"/>
                </a:solidFill>
                <a:latin typeface="Arial"/>
                <a:ea typeface="Calibri"/>
                <a:cs typeface="Calibri"/>
              </a:rPr>
              <a:t>vkon</a:t>
            </a:r>
            <a:r>
              <a:rPr lang="en-US" sz="2400">
                <a:solidFill>
                  <a:schemeClr val="tx1"/>
                </a:solidFill>
                <a:latin typeface="Arial"/>
                <a:ea typeface="Calibri"/>
                <a:cs typeface="Calibri"/>
              </a:rPr>
              <a:t> </a:t>
            </a:r>
            <a:r>
              <a:rPr lang="en-US" sz="2400" err="1">
                <a:solidFill>
                  <a:schemeClr val="tx1"/>
                </a:solidFill>
                <a:latin typeface="Arial"/>
                <a:ea typeface="Calibri"/>
                <a:cs typeface="Calibri"/>
              </a:rPr>
              <a:t>palkka</a:t>
            </a:r>
            <a:r>
              <a:rPr lang="en-US" sz="2400">
                <a:solidFill>
                  <a:schemeClr val="tx1"/>
                </a:solidFill>
                <a:latin typeface="Arial"/>
                <a:ea typeface="Calibri"/>
                <a:cs typeface="Calibri"/>
              </a:rPr>
              <a:t>. Katso </a:t>
            </a:r>
            <a:r>
              <a:rPr lang="en-US" sz="2400" err="1">
                <a:solidFill>
                  <a:schemeClr val="tx1"/>
                </a:solidFill>
                <a:latin typeface="Arial"/>
                <a:ea typeface="Calibri"/>
                <a:cs typeface="Calibri"/>
              </a:rPr>
              <a:t>lisää</a:t>
            </a:r>
            <a:r>
              <a:rPr lang="en-US" sz="2400">
                <a:solidFill>
                  <a:schemeClr val="tx1"/>
                </a:solidFill>
                <a:latin typeface="Arial"/>
                <a:ea typeface="Calibri"/>
                <a:cs typeface="Calibri"/>
              </a:rPr>
              <a:t> </a:t>
            </a:r>
            <a:r>
              <a:rPr lang="en-US" sz="2400" err="1">
                <a:solidFill>
                  <a:schemeClr val="tx1"/>
                </a:solidFill>
                <a:latin typeface="Arial"/>
                <a:ea typeface="Calibri"/>
                <a:cs typeface="Calibri"/>
              </a:rPr>
              <a:t>tiedotteesta</a:t>
            </a:r>
            <a:r>
              <a:rPr lang="en-US" sz="2400">
                <a:solidFill>
                  <a:schemeClr val="tx1"/>
                </a:solidFill>
                <a:latin typeface="Arial"/>
                <a:ea typeface="Calibri"/>
                <a:cs typeface="Calibri"/>
              </a:rPr>
              <a:t> ja </a:t>
            </a:r>
            <a:r>
              <a:rPr lang="en-US" sz="2400" err="1">
                <a:solidFill>
                  <a:schemeClr val="tx1"/>
                </a:solidFill>
                <a:latin typeface="Arial"/>
                <a:ea typeface="Calibri"/>
                <a:cs typeface="Calibri"/>
              </a:rPr>
              <a:t>nettisivulta</a:t>
            </a:r>
            <a:r>
              <a:rPr lang="en-US" sz="2400">
                <a:solidFill>
                  <a:schemeClr val="tx1"/>
                </a:solidFill>
                <a:latin typeface="Arial"/>
                <a:ea typeface="Calibri"/>
                <a:cs typeface="Calibri"/>
              </a:rPr>
              <a:t>: </a:t>
            </a:r>
            <a:r>
              <a:rPr lang="en-US" sz="2400">
                <a:solidFill>
                  <a:schemeClr val="tx1"/>
                </a:solidFill>
                <a:latin typeface="Arial"/>
                <a:ea typeface="Calibri"/>
                <a:cs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https://www.lyyti.fi/reg/kesaduunietelakarjala2025</a:t>
            </a:r>
            <a:endParaRPr lang="en-US" sz="2400">
              <a:solidFill>
                <a:schemeClr val="tx1"/>
              </a:solidFill>
              <a:latin typeface="Arial"/>
              <a:ea typeface="Calibri"/>
              <a:cs typeface="Calibri"/>
            </a:endParaRPr>
          </a:p>
          <a:p>
            <a:endParaRPr lang="en-US" sz="2400">
              <a:solidFill>
                <a:schemeClr val="tx1"/>
              </a:solidFill>
              <a:ea typeface="Calibri"/>
              <a:cs typeface="Calibri"/>
            </a:endParaRPr>
          </a:p>
          <a:p>
            <a:r>
              <a:rPr lang="en-US" sz="2400" err="1">
                <a:solidFill>
                  <a:schemeClr val="tx1"/>
                </a:solidFill>
                <a:latin typeface="Arial"/>
                <a:ea typeface="Calibri"/>
                <a:cs typeface="Arial"/>
              </a:rPr>
              <a:t>Tulossa</a:t>
            </a:r>
            <a:r>
              <a:rPr lang="en-US" sz="2400">
                <a:solidFill>
                  <a:schemeClr val="tx1"/>
                </a:solidFill>
                <a:latin typeface="Arial"/>
                <a:ea typeface="Calibri"/>
                <a:cs typeface="Arial"/>
              </a:rPr>
              <a:t> </a:t>
            </a:r>
            <a:r>
              <a:rPr lang="en-US" sz="2400" err="1">
                <a:solidFill>
                  <a:schemeClr val="tx1"/>
                </a:solidFill>
                <a:latin typeface="Arial"/>
                <a:ea typeface="Calibri"/>
                <a:cs typeface="Arial"/>
              </a:rPr>
              <a:t>Rakkaudesta</a:t>
            </a:r>
            <a:r>
              <a:rPr lang="en-US" sz="2400">
                <a:solidFill>
                  <a:schemeClr val="tx1"/>
                </a:solidFill>
                <a:latin typeface="Arial"/>
                <a:ea typeface="Calibri"/>
                <a:cs typeface="Arial"/>
              </a:rPr>
              <a:t> </a:t>
            </a:r>
            <a:r>
              <a:rPr lang="en-US" sz="2400" err="1">
                <a:solidFill>
                  <a:schemeClr val="tx1"/>
                </a:solidFill>
                <a:latin typeface="Arial"/>
                <a:ea typeface="Calibri"/>
                <a:cs typeface="Arial"/>
              </a:rPr>
              <a:t>Kaakkois-Suomeen</a:t>
            </a:r>
            <a:r>
              <a:rPr lang="en-US" sz="2400">
                <a:solidFill>
                  <a:schemeClr val="tx1"/>
                </a:solidFill>
                <a:latin typeface="Arial"/>
                <a:ea typeface="Calibri"/>
                <a:cs typeface="Arial"/>
              </a:rPr>
              <a:t> </a:t>
            </a:r>
            <a:r>
              <a:rPr lang="en-US" sz="2400" err="1">
                <a:solidFill>
                  <a:schemeClr val="tx1"/>
                </a:solidFill>
                <a:latin typeface="Arial"/>
                <a:ea typeface="Calibri"/>
                <a:cs typeface="Arial"/>
              </a:rPr>
              <a:t>lahjoitushaku</a:t>
            </a:r>
            <a:r>
              <a:rPr lang="en-US" sz="2400">
                <a:solidFill>
                  <a:schemeClr val="tx1"/>
                </a:solidFill>
                <a:latin typeface="Arial"/>
                <a:ea typeface="Calibri"/>
                <a:cs typeface="Arial"/>
              </a:rPr>
              <a:t>; </a:t>
            </a:r>
            <a:r>
              <a:rPr lang="en-US" sz="2400" err="1">
                <a:solidFill>
                  <a:schemeClr val="tx1"/>
                </a:solidFill>
                <a:latin typeface="Arial"/>
                <a:ea typeface="Calibri"/>
                <a:cs typeface="Arial"/>
              </a:rPr>
              <a:t>Jaossa</a:t>
            </a:r>
            <a:r>
              <a:rPr lang="en-US" sz="2400">
                <a:solidFill>
                  <a:schemeClr val="tx1"/>
                </a:solidFill>
                <a:latin typeface="Arial"/>
                <a:ea typeface="Calibri"/>
                <a:cs typeface="Arial"/>
              </a:rPr>
              <a:t> 200.000 </a:t>
            </a:r>
            <a:r>
              <a:rPr lang="en-US" sz="2400" err="1">
                <a:solidFill>
                  <a:schemeClr val="tx1"/>
                </a:solidFill>
                <a:latin typeface="Arial"/>
                <a:ea typeface="Calibri"/>
                <a:cs typeface="Arial"/>
              </a:rPr>
              <a:t>euroa</a:t>
            </a:r>
            <a:r>
              <a:rPr lang="en-US" sz="2400">
                <a:solidFill>
                  <a:schemeClr val="tx1"/>
                </a:solidFill>
                <a:latin typeface="Arial"/>
                <a:ea typeface="Calibri"/>
                <a:cs typeface="Arial"/>
              </a:rPr>
              <a:t> </a:t>
            </a:r>
            <a:r>
              <a:rPr lang="en-US" sz="2400" err="1">
                <a:solidFill>
                  <a:schemeClr val="tx1"/>
                </a:solidFill>
                <a:latin typeface="Arial"/>
                <a:ea typeface="Calibri"/>
                <a:cs typeface="Arial"/>
              </a:rPr>
              <a:t>toiminnantukea</a:t>
            </a:r>
            <a:r>
              <a:rPr lang="en-US" sz="2400">
                <a:solidFill>
                  <a:schemeClr val="tx1"/>
                </a:solidFill>
                <a:latin typeface="Arial"/>
                <a:ea typeface="Calibri"/>
                <a:cs typeface="Arial"/>
              </a:rPr>
              <a:t> </a:t>
            </a:r>
            <a:r>
              <a:rPr lang="en-US" sz="2400" err="1">
                <a:solidFill>
                  <a:schemeClr val="tx1"/>
                </a:solidFill>
                <a:latin typeface="Arial"/>
                <a:ea typeface="Calibri"/>
                <a:cs typeface="Arial"/>
              </a:rPr>
              <a:t>yleishyödyllisille</a:t>
            </a:r>
            <a:r>
              <a:rPr lang="en-US" sz="2400">
                <a:solidFill>
                  <a:schemeClr val="tx1"/>
                </a:solidFill>
                <a:latin typeface="Arial"/>
                <a:ea typeface="Calibri"/>
                <a:cs typeface="Arial"/>
              </a:rPr>
              <a:t> </a:t>
            </a:r>
            <a:r>
              <a:rPr lang="en-US" sz="2400" err="1">
                <a:solidFill>
                  <a:schemeClr val="tx1"/>
                </a:solidFill>
                <a:latin typeface="Arial"/>
                <a:ea typeface="Calibri"/>
                <a:cs typeface="Arial"/>
              </a:rPr>
              <a:t>yhdistyksille</a:t>
            </a:r>
            <a:r>
              <a:rPr lang="en-US" sz="2400">
                <a:solidFill>
                  <a:schemeClr val="tx1"/>
                </a:solidFill>
                <a:latin typeface="Arial"/>
                <a:ea typeface="Calibri"/>
                <a:cs typeface="Arial"/>
              </a:rPr>
              <a:t> </a:t>
            </a:r>
            <a:r>
              <a:rPr lang="en-US" sz="2400" err="1">
                <a:solidFill>
                  <a:schemeClr val="tx1"/>
                </a:solidFill>
                <a:latin typeface="Arial"/>
                <a:ea typeface="Calibri"/>
                <a:cs typeface="Arial"/>
              </a:rPr>
              <a:t>eri</a:t>
            </a:r>
            <a:r>
              <a:rPr lang="en-US" sz="2400">
                <a:solidFill>
                  <a:schemeClr val="tx1"/>
                </a:solidFill>
                <a:latin typeface="Arial"/>
                <a:ea typeface="Calibri"/>
                <a:cs typeface="Arial"/>
              </a:rPr>
              <a:t> </a:t>
            </a:r>
            <a:r>
              <a:rPr lang="en-US" sz="2400" err="1">
                <a:solidFill>
                  <a:schemeClr val="tx1"/>
                </a:solidFill>
                <a:latin typeface="Arial"/>
                <a:ea typeface="Calibri"/>
                <a:cs typeface="Arial"/>
              </a:rPr>
              <a:t>kategorioissa</a:t>
            </a:r>
            <a:r>
              <a:rPr lang="en-US" sz="2400">
                <a:solidFill>
                  <a:schemeClr val="tx1"/>
                </a:solidFill>
                <a:latin typeface="Arial"/>
                <a:ea typeface="Calibri"/>
                <a:cs typeface="Arial"/>
              </a:rPr>
              <a:t>  </a:t>
            </a:r>
            <a:r>
              <a:rPr lang="en-US" sz="2400" err="1">
                <a:solidFill>
                  <a:schemeClr val="tx1"/>
                </a:solidFill>
                <a:latin typeface="Arial"/>
                <a:ea typeface="Calibri"/>
                <a:cs typeface="Arial"/>
              </a:rPr>
              <a:t>Kaakkois-Suomen</a:t>
            </a:r>
            <a:r>
              <a:rPr lang="en-US" sz="2400">
                <a:solidFill>
                  <a:schemeClr val="tx1"/>
                </a:solidFill>
                <a:latin typeface="Arial"/>
                <a:ea typeface="Calibri"/>
                <a:cs typeface="Arial"/>
              </a:rPr>
              <a:t> </a:t>
            </a:r>
            <a:r>
              <a:rPr lang="en-US" sz="2400" err="1">
                <a:solidFill>
                  <a:schemeClr val="tx1"/>
                </a:solidFill>
                <a:latin typeface="Arial"/>
                <a:ea typeface="Calibri"/>
                <a:cs typeface="Arial"/>
              </a:rPr>
              <a:t>alueella</a:t>
            </a:r>
            <a:r>
              <a:rPr lang="en-US" sz="2400">
                <a:solidFill>
                  <a:schemeClr val="tx1"/>
                </a:solidFill>
                <a:latin typeface="Arial"/>
                <a:ea typeface="Calibri"/>
                <a:cs typeface="Arial"/>
              </a:rPr>
              <a:t>. </a:t>
            </a:r>
            <a:r>
              <a:rPr lang="en-US" sz="2400" err="1">
                <a:solidFill>
                  <a:schemeClr val="tx1"/>
                </a:solidFill>
                <a:latin typeface="Arial"/>
                <a:ea typeface="Calibri"/>
                <a:cs typeface="Arial"/>
              </a:rPr>
              <a:t>Hakuaika</a:t>
            </a:r>
            <a:r>
              <a:rPr lang="en-US" sz="2400">
                <a:solidFill>
                  <a:schemeClr val="tx1"/>
                </a:solidFill>
                <a:latin typeface="Arial"/>
                <a:ea typeface="Calibri"/>
                <a:cs typeface="Arial"/>
              </a:rPr>
              <a:t> on 17.2. – 16.3.2025. </a:t>
            </a:r>
            <a:r>
              <a:rPr lang="en-US" sz="2400" err="1">
                <a:solidFill>
                  <a:schemeClr val="tx1"/>
                </a:solidFill>
                <a:latin typeface="Arial"/>
                <a:ea typeface="Calibri"/>
                <a:cs typeface="Arial"/>
              </a:rPr>
              <a:t>Lisätietoja</a:t>
            </a:r>
            <a:r>
              <a:rPr lang="en-US" sz="2400">
                <a:solidFill>
                  <a:schemeClr val="tx1"/>
                </a:solidFill>
                <a:latin typeface="Arial"/>
                <a:ea typeface="Calibri"/>
                <a:cs typeface="Arial"/>
              </a:rPr>
              <a:t> </a:t>
            </a:r>
            <a:r>
              <a:rPr lang="en-US" sz="2400" err="1">
                <a:solidFill>
                  <a:schemeClr val="tx1"/>
                </a:solidFill>
                <a:latin typeface="Arial"/>
                <a:ea typeface="Calibri"/>
                <a:cs typeface="Arial"/>
              </a:rPr>
              <a:t>tulossa</a:t>
            </a:r>
            <a:r>
              <a:rPr lang="en-US" sz="2400">
                <a:solidFill>
                  <a:schemeClr val="tx1"/>
                </a:solidFill>
                <a:latin typeface="Arial"/>
                <a:ea typeface="Calibri"/>
                <a:cs typeface="Arial"/>
              </a:rPr>
              <a:t> op.fi/</a:t>
            </a:r>
            <a:r>
              <a:rPr lang="en-US" sz="2400" err="1">
                <a:solidFill>
                  <a:schemeClr val="tx1"/>
                </a:solidFill>
                <a:latin typeface="Arial"/>
                <a:ea typeface="Calibri"/>
                <a:cs typeface="Arial"/>
              </a:rPr>
              <a:t>kaakkois-suomi</a:t>
            </a:r>
            <a:endParaRPr lang="en-US" err="1">
              <a:solidFill>
                <a:schemeClr val="tx1"/>
              </a:solidFill>
            </a:endParaRPr>
          </a:p>
          <a:p>
            <a:endParaRPr lang="en-US" sz="2400">
              <a:solidFill>
                <a:schemeClr val="tx1"/>
              </a:solidFill>
              <a:latin typeface="Arial"/>
              <a:ea typeface="Calibri"/>
              <a:cs typeface="Arial"/>
            </a:endParaRPr>
          </a:p>
          <a:p>
            <a:endParaRPr lang="en-US" sz="2400" b="1">
              <a:solidFill>
                <a:schemeClr val="tx1"/>
              </a:solidFill>
              <a:latin typeface="Arial"/>
              <a:ea typeface="Calibri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US" sz="220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220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2200">
              <a:solidFill>
                <a:schemeClr val="tx1"/>
              </a:solidFill>
              <a:cs typeface="Arial"/>
            </a:endParaRP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8816FE8A-B3A1-603A-6B8D-18EF1D7F280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005A23B4-CDD9-4855-9E7C-D750B070F039}" type="datetime1">
              <a:rPr lang="en-US">
                <a:solidFill>
                  <a:srgbClr val="FFFFFF"/>
                </a:solidFill>
                <a:latin typeface="Calibri" panose="020F0502020204030204"/>
              </a:rPr>
              <a:pPr>
                <a:spcAft>
                  <a:spcPts val="600"/>
                </a:spcAft>
                <a:defRPr/>
              </a:pPr>
              <a:t>2/3/2025</a:t>
            </a:fld>
            <a:endParaRPr lang="en-US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18EE9623-B813-8322-1E79-4F1E895CA1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052978" y="6356350"/>
            <a:ext cx="1300821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1D50D7E9-83D3-4436-9535-3D42A4D13903}" type="slidenum">
              <a:rPr lang="en-US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>
                <a:spcAft>
                  <a:spcPts val="600"/>
                </a:spcAft>
                <a:defRPr/>
              </a:pPr>
              <a:t>26</a:t>
            </a:fld>
            <a:endParaRPr lang="en-US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3488196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EFD4CA-88E8-8151-4A63-1959036948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E389D8FD-1F0E-B2CD-340F-62FB6F4C1F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A23B4-CDD9-4855-9E7C-D750B070F039}" type="datetime1">
              <a:rPr lang="fi-FI" smtClean="0"/>
              <a:t>3.2.2025</a:t>
            </a:fld>
            <a:endParaRPr lang="fi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C3E06C14-0E09-3108-B97E-06C5B1050A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Esityksen nimi / Esittäjän Nimi (Ylä- ja alatunniste-osiossa)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6B7FB247-752A-3042-0AC9-E5498E03D6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0D7E9-83D3-4436-9535-3D42A4D13903}" type="slidenum">
              <a:rPr lang="fi-FI" smtClean="0"/>
              <a:t>27</a:t>
            </a:fld>
            <a:endParaRPr lang="fi-FI"/>
          </a:p>
        </p:txBody>
      </p:sp>
      <p:pic>
        <p:nvPicPr>
          <p:cNvPr id="8" name="Kuvan paikkamerkki 7" descr="Kuva, joka sisältää kohteen puu, ulko, vesi, luonto&#10;&#10;Kuvaus luotu automaattisesti">
            <a:extLst>
              <a:ext uri="{FF2B5EF4-FFF2-40B4-BE49-F238E27FC236}">
                <a16:creationId xmlns:a16="http://schemas.microsoft.com/office/drawing/2014/main" id="{E02C5C12-81BA-48DF-8B2D-5BAC5D3C958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8" b="7818"/>
          <a:stretch>
            <a:fillRect/>
          </a:stretch>
        </p:blipFill>
        <p:spPr/>
      </p:pic>
      <p:sp>
        <p:nvSpPr>
          <p:cNvPr id="6" name="Tekstin paikkamerkki 5">
            <a:extLst>
              <a:ext uri="{FF2B5EF4-FFF2-40B4-BE49-F238E27FC236}">
                <a16:creationId xmlns:a16="http://schemas.microsoft.com/office/drawing/2014/main" id="{22B066E6-2DAE-2F8E-A050-854DCE8179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018074" y="659049"/>
            <a:ext cx="6173927" cy="5439111"/>
          </a:xfrm>
        </p:spPr>
        <p:txBody>
          <a:bodyPr vert="horz" lIns="396000" tIns="432000" rIns="91440" bIns="45720" rtlCol="0" anchor="t">
            <a:normAutofit/>
          </a:bodyPr>
          <a:lstStyle/>
          <a:p>
            <a:r>
              <a:rPr lang="fi-FI" sz="2800">
                <a:latin typeface="Calibri"/>
                <a:ea typeface="Calibri"/>
                <a:cs typeface="Calibri"/>
              </a:rPr>
              <a:t>Hankehakemukset: </a:t>
            </a:r>
          </a:p>
          <a:p>
            <a:pPr marL="342900" indent="-342900">
              <a:buFont typeface="Calibri" panose="020B0604020202020204" pitchFamily="34" charset="0"/>
              <a:buChar char="-"/>
            </a:pPr>
            <a:r>
              <a:rPr lang="fi-FI">
                <a:latin typeface="Calibri"/>
                <a:ea typeface="Calibri"/>
                <a:cs typeface="Calibri"/>
              </a:rPr>
              <a:t>kunnan elinvoima- ja hankekehittäjä auttaa tarvittaessa hankehakemusten ja –raporttien tekemisessä</a:t>
            </a:r>
          </a:p>
          <a:p>
            <a:pPr marL="342900" indent="-342900">
              <a:buFont typeface="Calibri" panose="020B0604020202020204" pitchFamily="34" charset="0"/>
              <a:buChar char="-"/>
            </a:pPr>
            <a:r>
              <a:rPr lang="fi-FI">
                <a:solidFill>
                  <a:srgbClr val="DA8B7B"/>
                </a:solidFill>
                <a:latin typeface="Calibri"/>
                <a:ea typeface="Calibri"/>
                <a:cs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sini.javanainen@rautjarvi.fi</a:t>
            </a:r>
            <a:r>
              <a:rPr lang="fi-FI">
                <a:latin typeface="Calibri"/>
                <a:ea typeface="Calibri"/>
                <a:cs typeface="Calibri"/>
              </a:rPr>
              <a:t> , </a:t>
            </a:r>
          </a:p>
          <a:p>
            <a:r>
              <a:rPr lang="fi-FI">
                <a:latin typeface="Calibri"/>
                <a:ea typeface="Calibri"/>
                <a:cs typeface="Calibri"/>
              </a:rPr>
              <a:t> p. 040 581 8040</a:t>
            </a:r>
            <a:endParaRPr lang="fi-FI">
              <a:cs typeface="Arial" panose="020B0604020202020204"/>
            </a:endParaRPr>
          </a:p>
          <a:p>
            <a:pPr marL="342900" indent="-342900">
              <a:buFont typeface="Calibri" panose="020B0604020202020204" pitchFamily="34" charset="0"/>
              <a:buChar char="-"/>
            </a:pPr>
            <a:endParaRPr lang="fi-FI">
              <a:latin typeface="Calibri"/>
              <a:ea typeface="Calibri"/>
              <a:cs typeface="Calibri"/>
            </a:endParaRPr>
          </a:p>
          <a:p>
            <a:pPr marL="800100" lvl="1" indent="-342900">
              <a:buFont typeface="Courier New" panose="020B0604020202020204" pitchFamily="34" charset="0"/>
              <a:buChar char="o"/>
            </a:pPr>
            <a:endParaRPr lang="fi-FI">
              <a:latin typeface="Calibri"/>
              <a:ea typeface="Calibri"/>
              <a:cs typeface="Calibri"/>
            </a:endParaRPr>
          </a:p>
          <a:p>
            <a:endParaRPr lang="fi-FI">
              <a:latin typeface="Calibri"/>
              <a:ea typeface="Calibri"/>
              <a:cs typeface="Calibri"/>
            </a:endParaRPr>
          </a:p>
          <a:p>
            <a:pPr marL="342900" indent="-342900">
              <a:buFont typeface="Calibri" panose="020B0604020202020204" pitchFamily="34" charset="0"/>
              <a:buChar char="-"/>
            </a:pPr>
            <a:endParaRPr lang="fi-FI">
              <a:cs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10583033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018B44A-59D2-A501-C3FF-01028F5431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3" name="Rectangle 32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Kuvan paikkamerkki 11" descr="Kuva, joka sisältää kohteen puu, ulko, vesi, luonto&#10;&#10;Kuvaus luotu automaattisesti">
            <a:extLst>
              <a:ext uri="{FF2B5EF4-FFF2-40B4-BE49-F238E27FC236}">
                <a16:creationId xmlns:a16="http://schemas.microsoft.com/office/drawing/2014/main" id="{9E29DC9A-468C-8990-FEC2-C626638C94A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82" b="-1"/>
          <a:stretch/>
        </p:blipFill>
        <p:spPr>
          <a:xfrm>
            <a:off x="2522356" y="10"/>
            <a:ext cx="9669642" cy="6857990"/>
          </a:xfrm>
          <a:prstGeom prst="rect">
            <a:avLst/>
          </a:prstGeom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0157D26B-AB48-E430-F4C1-D1097084A8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491806" y="491446"/>
            <a:ext cx="5844358" cy="193807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4000" b="1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Torikahviovuorot</a:t>
            </a:r>
            <a:r>
              <a:rPr lang="en-US" sz="4000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br>
              <a:rPr lang="en-US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4000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2025</a:t>
            </a:r>
            <a:endParaRPr lang="en-US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kstin paikkamerkki 6">
            <a:extLst>
              <a:ext uri="{FF2B5EF4-FFF2-40B4-BE49-F238E27FC236}">
                <a16:creationId xmlns:a16="http://schemas.microsoft.com/office/drawing/2014/main" id="{E194A060-200A-82F5-EBA2-A7AD7CEB021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21525" y="2434201"/>
            <a:ext cx="3822189" cy="3742762"/>
          </a:xfrm>
        </p:spPr>
        <p:txBody>
          <a:bodyPr vert="horz" lIns="91440" tIns="45720" rIns="91440" bIns="45720" rtlCol="0" anchor="t">
            <a:normAutofit/>
          </a:bodyPr>
          <a:lstStyle/>
          <a:p>
            <a:endParaRPr lang="en-US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err="1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Ilmoittautuminen</a:t>
            </a:r>
            <a:r>
              <a:rPr lang="en-US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err="1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torikahviovuorojen</a:t>
            </a:r>
            <a:r>
              <a:rPr lang="en-US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err="1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arvontaan</a:t>
            </a:r>
            <a:r>
              <a:rPr lang="en-US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err="1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sekä</a:t>
            </a:r>
            <a:r>
              <a:rPr lang="en-US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err="1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toivomansa</a:t>
            </a:r>
            <a:r>
              <a:rPr lang="en-US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err="1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vuorojen</a:t>
            </a:r>
            <a:r>
              <a:rPr lang="en-US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err="1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määrän</a:t>
            </a:r>
            <a:r>
              <a:rPr lang="en-US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 (1-2 </a:t>
            </a:r>
            <a:r>
              <a:rPr lang="en-US" err="1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kpl</a:t>
            </a:r>
            <a:r>
              <a:rPr lang="en-US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) </a:t>
            </a:r>
            <a:r>
              <a:rPr lang="en-US" b="1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28.2.2025</a:t>
            </a:r>
            <a:r>
              <a:rPr lang="en-US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err="1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mennessä</a:t>
            </a:r>
            <a:r>
              <a:rPr lang="en-US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err="1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hyvinvointisihteerille</a:t>
            </a:r>
            <a:r>
              <a:rPr lang="en-US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, </a:t>
            </a:r>
            <a:r>
              <a:rPr lang="en-US">
                <a:solidFill>
                  <a:schemeClr val="tx1"/>
                </a:solidFill>
                <a:latin typeface="Calibri"/>
                <a:ea typeface="Calibri"/>
                <a:cs typeface="Calibri"/>
                <a:hlinkClick r:id="rId3"/>
              </a:rPr>
              <a:t>helena.myllys@rautjarvi.fi</a:t>
            </a:r>
            <a:r>
              <a:rPr lang="en-US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 </a:t>
            </a:r>
          </a:p>
          <a:p>
            <a:pPr marL="0" indent="0">
              <a:buNone/>
            </a:pPr>
            <a:r>
              <a:rPr lang="en-US">
                <a:solidFill>
                  <a:schemeClr val="tx1"/>
                </a:solidFill>
                <a:latin typeface="Arial"/>
                <a:ea typeface="Calibri"/>
                <a:cs typeface="Arial"/>
              </a:rPr>
              <a:t> </a:t>
            </a:r>
            <a:endParaRPr lang="en-US">
              <a:solidFill>
                <a:schemeClr val="tx1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US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US">
              <a:solidFill>
                <a:schemeClr val="tx1"/>
              </a:solidFill>
              <a:cs typeface="Arial"/>
            </a:endParaRPr>
          </a:p>
          <a:p>
            <a:pPr marL="0"/>
            <a:endParaRPr lang="en-US">
              <a:solidFill>
                <a:schemeClr val="tx1"/>
              </a:solidFill>
              <a:cs typeface="Arial"/>
            </a:endParaRPr>
          </a:p>
          <a:p>
            <a:endParaRPr lang="en-US">
              <a:solidFill>
                <a:schemeClr val="tx1"/>
              </a:solidFill>
              <a:cs typeface="Arial"/>
            </a:endParaRPr>
          </a:p>
          <a:p>
            <a:endParaRPr lang="en-US">
              <a:solidFill>
                <a:schemeClr val="tx1"/>
              </a:solidFill>
              <a:cs typeface="Arial"/>
            </a:endParaRP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5B7B925E-EE6C-E5AD-5003-ADC6C1A9EB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005A23B4-CDD9-4855-9E7C-D750B070F039}" type="datetime1">
              <a:rPr lang="en-US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>
                <a:spcAft>
                  <a:spcPts val="600"/>
                </a:spcAft>
                <a:defRPr/>
              </a:pPr>
              <a:t>2/3/2025</a:t>
            </a:fld>
            <a:endParaRPr lang="en-US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E4534E07-96F5-C4E7-FD09-7B941F9EE9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1D50D7E9-83D3-4436-9535-3D42A4D13903}" type="slidenum">
              <a:rPr lang="en-US">
                <a:solidFill>
                  <a:srgbClr val="FFFFFF"/>
                </a:solidFill>
                <a:latin typeface="Calibri" panose="020F0502020204030204"/>
              </a:rPr>
              <a:pPr>
                <a:spcAft>
                  <a:spcPts val="600"/>
                </a:spcAft>
                <a:defRPr/>
              </a:pPr>
              <a:t>28</a:t>
            </a:fld>
            <a:endParaRPr lang="en-US">
              <a:solidFill>
                <a:srgbClr val="FFFFFF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417684290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018B44A-59D2-A501-C3FF-01028F5431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3" name="Rectangle 32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Kuvan paikkamerkki 11" descr="Kuva, joka sisältää kohteen puu, ulko, vesi, luonto&#10;&#10;Kuvaus luotu automaattisesti">
            <a:extLst>
              <a:ext uri="{FF2B5EF4-FFF2-40B4-BE49-F238E27FC236}">
                <a16:creationId xmlns:a16="http://schemas.microsoft.com/office/drawing/2014/main" id="{9E29DC9A-468C-8990-FEC2-C626638C94A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82" b="-1"/>
          <a:stretch/>
        </p:blipFill>
        <p:spPr>
          <a:xfrm>
            <a:off x="2519309" y="10"/>
            <a:ext cx="9669642" cy="6857990"/>
          </a:xfrm>
          <a:prstGeom prst="rect">
            <a:avLst/>
          </a:prstGeom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0157D26B-AB48-E430-F4C1-D1097084A8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491806" y="491446"/>
            <a:ext cx="5844358" cy="193807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40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Toriesiintyjätuki</a:t>
            </a:r>
            <a:r>
              <a:rPr lang="en-US" sz="4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US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kstin paikkamerkki 6">
            <a:extLst>
              <a:ext uri="{FF2B5EF4-FFF2-40B4-BE49-F238E27FC236}">
                <a16:creationId xmlns:a16="http://schemas.microsoft.com/office/drawing/2014/main" id="{E194A060-200A-82F5-EBA2-A7AD7CEB021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7565" y="3058788"/>
            <a:ext cx="6899145" cy="4290647"/>
          </a:xfrm>
        </p:spPr>
        <p:txBody>
          <a:bodyPr vert="horz" lIns="91440" tIns="45720" rIns="91440" bIns="45720" rtlCol="0" anchor="t">
            <a:normAutofit fontScale="25000" lnSpcReduction="20000"/>
          </a:bodyPr>
          <a:lstStyle/>
          <a:p>
            <a:r>
              <a:rPr lang="fi-FI" sz="56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Hyvinvointilautakunta on kokouksessaan 23.4.2024 § 34 päättänyt toriesiintyjätuen myöntämiskriteerit.</a:t>
            </a:r>
          </a:p>
          <a:p>
            <a:r>
              <a:rPr lang="fi-FI" sz="56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Toriesiintyjätuen avulla halutaan elävöittää Rautjärven molempien torien toimintaa sekä tukea ja tuoda kulttuuria näkyväksi. </a:t>
            </a:r>
            <a:r>
              <a:rPr lang="fi-FI" sz="56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Tuen avulla torikahviovuorossa oleva järjestö voi hankkia torille esiintyjän esimerkiksi laulamaan tai soittamaan musiikkia. </a:t>
            </a:r>
          </a:p>
          <a:p>
            <a:r>
              <a:rPr lang="fi-FI" sz="56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Toriesiintyjätukeen ovat oikeutettuja kaikki </a:t>
            </a:r>
            <a:r>
              <a:rPr lang="fi-FI" sz="56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rautjärveläiset</a:t>
            </a:r>
            <a:r>
              <a:rPr lang="fi-FI" sz="56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järjestöt, jotka ylläpitämällään torikahviovuorolla ovat hankkineet toriesiintyjän joko Asemanseudun tai Simpeleen torille.</a:t>
            </a:r>
          </a:p>
          <a:p>
            <a:r>
              <a:rPr lang="fi-FI" sz="56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Järjestö voi hakea toriesiintyjätukea kulttuuritoimelta torikaudelta 1.5.-30.9. </a:t>
            </a:r>
          </a:p>
          <a:p>
            <a:r>
              <a:rPr lang="fi-FI" sz="56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Hakemus tulee toimittaa kulttuurikoordinaattorille 31.10. mennessä sähköpostitse, </a:t>
            </a:r>
            <a:r>
              <a:rPr lang="fi-FI" sz="56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3"/>
              </a:rPr>
              <a:t>ossi.valimaki@rautjarvi.fi</a:t>
            </a:r>
            <a:r>
              <a:rPr lang="fi-FI" sz="56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r>
              <a:rPr lang="fi-FI" sz="56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Toriesiintyjätukea maksetaan enintään 100 euroa/</a:t>
            </a:r>
            <a:r>
              <a:rPr lang="fi-FI" sz="56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torikahviovuoro.</a:t>
            </a:r>
          </a:p>
          <a:p>
            <a:pPr marL="0" indent="0">
              <a:buNone/>
            </a:pPr>
            <a:endParaRPr lang="fi-FI" sz="56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fi-FI" sz="56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Hakemuksen liitteet: Vapaamuotoisesta hakemuksesta on käytävä ilmi toriesiintyjän nimi, esiintymispaikka ja päivämäärä sekä laskuttavan järjestön yhteystiedot.</a:t>
            </a:r>
          </a:p>
          <a:p>
            <a:r>
              <a:rPr lang="fi-FI" sz="56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Lisäksi hakemuksen liitteeksi tulee liittää kopio menotositteesta, josta käy ilmi toriesiintyjän kulut.</a:t>
            </a:r>
          </a:p>
          <a:p>
            <a:endParaRPr lang="fi-FI" sz="56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US" dirty="0">
              <a:solidFill>
                <a:schemeClr val="tx1"/>
              </a:solidFill>
              <a:cs typeface="Arial"/>
            </a:endParaRPr>
          </a:p>
          <a:p>
            <a:pPr marL="0"/>
            <a:endParaRPr lang="en-US" dirty="0">
              <a:solidFill>
                <a:schemeClr val="tx1"/>
              </a:solidFill>
              <a:cs typeface="Arial"/>
            </a:endParaRPr>
          </a:p>
          <a:p>
            <a:endParaRPr lang="en-US" dirty="0">
              <a:solidFill>
                <a:schemeClr val="tx1"/>
              </a:solidFill>
              <a:cs typeface="Arial"/>
            </a:endParaRPr>
          </a:p>
          <a:p>
            <a:endParaRPr lang="en-US" dirty="0">
              <a:solidFill>
                <a:schemeClr val="tx1"/>
              </a:solidFill>
              <a:cs typeface="Arial"/>
            </a:endParaRP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5B7B925E-EE6C-E5AD-5003-ADC6C1A9EB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  <a:defRPr/>
            </a:pPr>
            <a:endParaRPr lang="en-US" dirty="0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E4534E07-96F5-C4E7-FD09-7B941F9EE9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1D50D7E9-83D3-4436-9535-3D42A4D13903}" type="slidenum">
              <a:rPr lang="en-US">
                <a:solidFill>
                  <a:srgbClr val="FFFFFF"/>
                </a:solidFill>
                <a:latin typeface="Calibri" panose="020F0502020204030204"/>
              </a:rPr>
              <a:pPr>
                <a:spcAft>
                  <a:spcPts val="600"/>
                </a:spcAft>
                <a:defRPr/>
              </a:pPr>
              <a:t>29</a:t>
            </a:fld>
            <a:endParaRPr lang="en-US">
              <a:solidFill>
                <a:srgbClr val="FFFFFF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404582238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4F4D064-BEC7-4F59-9A80-3741960058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9239" y="646306"/>
            <a:ext cx="10515600" cy="5347170"/>
          </a:xfrm>
        </p:spPr>
        <p:txBody>
          <a:bodyPr>
            <a:normAutofit fontScale="90000"/>
          </a:bodyPr>
          <a:lstStyle/>
          <a:p>
            <a:pPr algn="ctr"/>
            <a:br>
              <a:rPr lang="fi-FI"/>
            </a:br>
            <a:br>
              <a:rPr lang="fi-FI"/>
            </a:br>
            <a:br>
              <a:rPr lang="fi-FI"/>
            </a:br>
            <a:br>
              <a:rPr lang="fi-FI" b="1"/>
            </a:br>
            <a:br>
              <a:rPr lang="fi-FI" b="1"/>
            </a:br>
            <a:br>
              <a:rPr lang="fi-FI" b="1"/>
            </a:br>
            <a:br>
              <a:rPr lang="fi-FI" b="1"/>
            </a:br>
            <a:r>
              <a:rPr lang="fi-FI" b="1"/>
              <a:t>Ajatuksia, </a:t>
            </a:r>
            <a:br>
              <a:rPr lang="fi-FI" b="1"/>
            </a:br>
            <a:r>
              <a:rPr lang="fi-FI" b="1"/>
              <a:t>kommentteja, kysymyksiä, palautetta, ideoita?</a:t>
            </a:r>
            <a:br>
              <a:rPr lang="fi-FI" b="1"/>
            </a:br>
            <a:br>
              <a:rPr lang="fi-FI" b="1"/>
            </a:br>
            <a:br>
              <a:rPr lang="fi-FI" b="1"/>
            </a:br>
            <a:br>
              <a:rPr lang="fi-FI" b="1"/>
            </a:br>
            <a:br>
              <a:rPr lang="fi-FI"/>
            </a:br>
            <a:br>
              <a:rPr lang="fi-FI"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fi-FI" sz="3600"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fi-FI" sz="3600"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US" sz="36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650003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4B81DEA-74B0-4DC7-9224-1B5B652965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sz="4000"/>
              <a:t>Kiitos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6B660F1B-72D6-4723-B8FD-D946040A00C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fi-FI"/>
              <a:t>Anu Koistinen</a:t>
            </a:r>
          </a:p>
          <a:p>
            <a:r>
              <a:rPr lang="fi-FI"/>
              <a:t>anu.koistinen@rautjarvi.fi</a:t>
            </a:r>
            <a:endParaRPr lang="fi-FI">
              <a:cs typeface="Arial"/>
            </a:endParaRPr>
          </a:p>
          <a:p>
            <a:r>
              <a:rPr lang="fi-FI"/>
              <a:t>040 700 2941</a:t>
            </a:r>
            <a:endParaRPr lang="fi-FI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165292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Mukautettu 1">
      <a:dk1>
        <a:srgbClr val="202020"/>
      </a:dk1>
      <a:lt1>
        <a:srgbClr val="F5F8FD"/>
      </a:lt1>
      <a:dk2>
        <a:srgbClr val="4C555E"/>
      </a:dk2>
      <a:lt2>
        <a:srgbClr val="FDFDFD"/>
      </a:lt2>
      <a:accent1>
        <a:srgbClr val="2D4D98"/>
      </a:accent1>
      <a:accent2>
        <a:srgbClr val="DA8B7B"/>
      </a:accent2>
      <a:accent3>
        <a:srgbClr val="556681"/>
      </a:accent3>
      <a:accent4>
        <a:srgbClr val="E9BFB9"/>
      </a:accent4>
      <a:accent5>
        <a:srgbClr val="3B5CA4"/>
      </a:accent5>
      <a:accent6>
        <a:srgbClr val="23664A"/>
      </a:accent6>
      <a:hlink>
        <a:srgbClr val="3B5CA4"/>
      </a:hlink>
      <a:folHlink>
        <a:srgbClr val="DA8B7B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B62427E713ADC348BF1767D3485342DB" ma:contentTypeVersion="21" ma:contentTypeDescription="Luo uusi asiakirja." ma:contentTypeScope="" ma:versionID="61d3b6657dfd9cb7b440067c592bd835">
  <xsd:schema xmlns:xsd="http://www.w3.org/2001/XMLSchema" xmlns:xs="http://www.w3.org/2001/XMLSchema" xmlns:p="http://schemas.microsoft.com/office/2006/metadata/properties" xmlns:ns2="56b99f5b-f5b0-4969-814d-e3c1871026e3" xmlns:ns3="cb5a09a1-5980-4d2c-83cf-f19cf280fed0" targetNamespace="http://schemas.microsoft.com/office/2006/metadata/properties" ma:root="true" ma:fieldsID="ac55e7aa0e3c0e7fcd498aed5d16648e" ns2:_="" ns3:_="">
    <xsd:import namespace="56b99f5b-f5b0-4969-814d-e3c1871026e3"/>
    <xsd:import namespace="cb5a09a1-5980-4d2c-83cf-f19cf280fed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Vanhentumispvm"/>
                <xsd:element ref="ns2:l7ec67776d4b471e9780b1a6ae38eaaa" minOccurs="0"/>
                <xsd:element ref="ns3:TaxCatchAll" minOccurs="0"/>
                <xsd:element ref="ns2:o7469442bed3455aa95ba8bafa523321" minOccurs="0"/>
                <xsd:element ref="ns2:le63ae44e39949ed807586267a9a63db" minOccurs="0"/>
                <xsd:element ref="ns2:lcf76f155ced4ddcb4097134ff3c332f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ObjectDetectorVersion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6b99f5b-f5b0-4969-814d-e3c1871026e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Vanhentumispvm" ma:index="10" ma:displayName="Vanhentumispvm" ma:format="DateOnly" ma:internalName="Vanhentumispvm">
      <xsd:simpleType>
        <xsd:restriction base="dms:DateTime"/>
      </xsd:simpleType>
    </xsd:element>
    <xsd:element name="l7ec67776d4b471e9780b1a6ae38eaaa" ma:index="12" ma:taxonomy="true" ma:internalName="l7ec67776d4b471e9780b1a6ae38eaaa" ma:taxonomyFieldName="Tiedostokategoria" ma:displayName="Tiedostokategoria" ma:default="" ma:fieldId="{57ec6777-6d4b-471e-9780-b1a6ae38eaaa}" ma:taxonomyMulti="true" ma:sspId="ac8b5726-6a56-4286-a37f-3a693c9ab1c2" ma:termSetId="c4467321-bda6-450f-bb06-2f594a97e55c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o7469442bed3455aa95ba8bafa523321" ma:index="15" ma:taxonomy="true" ma:internalName="o7469442bed3455aa95ba8bafa523321" ma:taxonomyFieldName="Asiakirjatyyppi" ma:displayName="Asiakirjatyyppi" ma:default="" ma:fieldId="{87469442-bed3-455a-a95b-a8bafa523321}" ma:sspId="ac8b5726-6a56-4286-a37f-3a693c9ab1c2" ma:termSetId="d09bdb98-1b4d-4913-bb0b-90fbb82b86ee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le63ae44e39949ed807586267a9a63db" ma:index="17" ma:taxonomy="true" ma:internalName="le63ae44e39949ed807586267a9a63db" ma:taxonomyFieldName="Vastuuyksikk_x00f6_" ma:displayName="Vastuuyksikkö" ma:default="" ma:fieldId="{5e63ae44-e399-49ed-8075-86267a9a63db}" ma:sspId="ac8b5726-6a56-4286-a37f-3a693c9ab1c2" ma:termSetId="8416a465-b6f4-43ff-bdbb-dd1dcdb4d62b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lcf76f155ced4ddcb4097134ff3c332f" ma:index="19" nillable="true" ma:taxonomy="true" ma:internalName="lcf76f155ced4ddcb4097134ff3c332f" ma:taxonomyFieldName="MediaServiceImageTags" ma:displayName="Kuvien tunnisteet" ma:readOnly="false" ma:fieldId="{5cf76f15-5ced-4ddc-b409-7134ff3c332f}" ma:taxonomyMulti="true" ma:sspId="ac8b5726-6a56-4286-a37f-3a693c9ab1c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b5a09a1-5980-4d2c-83cf-f19cf280fed0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8867778f-11c6-4aaa-92db-5b107d2b7419}" ma:internalName="TaxCatchAll" ma:showField="CatchAllData" ma:web="cb5a09a1-5980-4d2c-83cf-f19cf280fed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4" nillable="true" ma:displayName="Jaettu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5" nillable="true" ma:displayName="Jakamisen tiedot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Vanhentumispvm xmlns="56b99f5b-f5b0-4969-814d-e3c1871026e3">2024-11-26T22:00:00+00:00</Vanhentumispvm>
    <o7469442bed3455aa95ba8bafa523321 xmlns="56b99f5b-f5b0-4969-814d-e3c1871026e3">
      <Terms xmlns="http://schemas.microsoft.com/office/infopath/2007/PartnerControls">
        <TermInfo xmlns="http://schemas.microsoft.com/office/infopath/2007/PartnerControls">
          <TermName xmlns="http://schemas.microsoft.com/office/infopath/2007/PartnerControls">Lomake</TermName>
          <TermId xmlns="http://schemas.microsoft.com/office/infopath/2007/PartnerControls">f51110e9-4036-4be1-9cf5-227b3baa834f</TermId>
        </TermInfo>
      </Terms>
    </o7469442bed3455aa95ba8bafa523321>
    <le63ae44e39949ed807586267a9a63db xmlns="56b99f5b-f5b0-4969-814d-e3c1871026e3">
      <Terms xmlns="http://schemas.microsoft.com/office/infopath/2007/PartnerControls">
        <TermInfo xmlns="http://schemas.microsoft.com/office/infopath/2007/PartnerControls">
          <TermName xmlns="http://schemas.microsoft.com/office/infopath/2007/PartnerControls">Konsernipalvelut</TermName>
          <TermId xmlns="http://schemas.microsoft.com/office/infopath/2007/PartnerControls">083e30a3-7c0a-4457-980c-9632601bc528</TermId>
        </TermInfo>
      </Terms>
    </le63ae44e39949ed807586267a9a63db>
    <l7ec67776d4b471e9780b1a6ae38eaaa xmlns="56b99f5b-f5b0-4969-814d-e3c1871026e3">
      <Terms xmlns="http://schemas.microsoft.com/office/infopath/2007/PartnerControls">
        <TermInfo xmlns="http://schemas.microsoft.com/office/infopath/2007/PartnerControls">
          <TermName xmlns="http://schemas.microsoft.com/office/infopath/2007/PartnerControls">Asiakirjapohjat</TermName>
          <TermId xmlns="http://schemas.microsoft.com/office/infopath/2007/PartnerControls">88d03c9f-bb52-4313-88c3-a00fbc349a10</TermId>
        </TermInfo>
      </Terms>
    </l7ec67776d4b471e9780b1a6ae38eaaa>
    <TaxCatchAll xmlns="cb5a09a1-5980-4d2c-83cf-f19cf280fed0">
      <Value>4</Value>
      <Value>8</Value>
      <Value>7</Value>
    </TaxCatchAll>
    <lcf76f155ced4ddcb4097134ff3c332f xmlns="56b99f5b-f5b0-4969-814d-e3c1871026e3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FEE08B84-8F3C-4241-A9C3-7B052387FC3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044A153-ED00-465F-88A0-A41EF198DC3E}">
  <ds:schemaRefs>
    <ds:schemaRef ds:uri="56b99f5b-f5b0-4969-814d-e3c1871026e3"/>
    <ds:schemaRef ds:uri="cb5a09a1-5980-4d2c-83cf-f19cf280fed0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2B3586E0-2B67-4322-B7D4-20A1DC70AF64}">
  <ds:schemaRefs>
    <ds:schemaRef ds:uri="56b99f5b-f5b0-4969-814d-e3c1871026e3"/>
    <ds:schemaRef ds:uri="cb5a09a1-5980-4d2c-83cf-f19cf280fed0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1753</Words>
  <Application>Microsoft Office PowerPoint</Application>
  <PresentationFormat>Laajakuva</PresentationFormat>
  <Paragraphs>354</Paragraphs>
  <Slides>31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4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31</vt:i4>
      </vt:variant>
    </vt:vector>
  </HeadingPairs>
  <TitlesOfParts>
    <vt:vector size="36" baseType="lpstr">
      <vt:lpstr>Arial</vt:lpstr>
      <vt:lpstr>Calibri</vt:lpstr>
      <vt:lpstr>Courier New</vt:lpstr>
      <vt:lpstr>Wingdings</vt:lpstr>
      <vt:lpstr>Office-teema</vt:lpstr>
      <vt:lpstr>PowerPoint-esitys</vt:lpstr>
      <vt:lpstr>        Järjestöfoorumi 30.1.2025    klo 17.30   Tervetuloa, hyvinvointijohtaja Anu Koistinen    Uusien työntekijöiden esittäytyminen   klo 17.45 Puheenvuorot:    * Kärki-Leader, toiminnanjohtaja Riitta Bagge   * Etelä-Karjalan Liikunta ja Urheilu ry, seurakehittäjä Tomi   Sillanvuo   * Yhteisöllistä päivätoimintaa innovaatiorahan turvin,    Leena Kaljunen   klo 18.30  Muut ajankohtaiset kuulumiset mm:    * hinnastovalmistelu   * kulttuurikesä 2025    * toiminta- ja tapahtuma-avustukset, torivuorot   * muut asiat  klo 20.00  Ilta päättyy   </vt:lpstr>
      <vt:lpstr>Kirjaa pöydällä olevalle paperille, mitä hyvää edustamasi tahon kautta toteutetaan tai tapahtuu Rautjärvellä vuoden 2025 aikana </vt:lpstr>
      <vt:lpstr>Yhteisöllistä päivätoimintaa Innovaatiorahan turvin Hankevastaava Leena Kaljunen </vt:lpstr>
      <vt:lpstr>Kohderyhmä ja sisältö</vt:lpstr>
      <vt:lpstr>Aikataulu</vt:lpstr>
      <vt:lpstr>Yhteistyötahot ja yhteistyön roolit </vt:lpstr>
      <vt:lpstr>Ajankohtaiset asiat</vt:lpstr>
      <vt:lpstr>Ajankohtaiset asiat</vt:lpstr>
      <vt:lpstr>Ajankohtaiset asiat</vt:lpstr>
      <vt:lpstr>Ajankohtaista asiaa paikallislehdistä</vt:lpstr>
      <vt:lpstr>Ajankohtaista asiaa viestinnästä</vt:lpstr>
      <vt:lpstr>Ajankohtaista työllisyydestä</vt:lpstr>
      <vt:lpstr>Rinnallakulkija – työllisyysyksikön uusi palvelu </vt:lpstr>
      <vt:lpstr>Palkkatuen uudistukset</vt:lpstr>
      <vt:lpstr>PowerPoint-esitys</vt:lpstr>
      <vt:lpstr>Liikunta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Järjestöjen toiminta-avustukset 2025</vt:lpstr>
      <vt:lpstr>  Kesäduuni OP:n piikkiin 2025 lahjoitushakemus </vt:lpstr>
      <vt:lpstr>PowerPoint-esitys</vt:lpstr>
      <vt:lpstr>Torikahviovuorot  2025</vt:lpstr>
      <vt:lpstr>Toriesiintyjätuki </vt:lpstr>
      <vt:lpstr>       Ajatuksia,  kommentteja, kysymyksiä, palautetta, ideoita?        </vt:lpstr>
      <vt:lpstr>Kiitos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PowerPoint-esityspohja</dc:title>
  <dc:creator>Veikko Mehtälä</dc:creator>
  <cp:lastModifiedBy>Koistinen Anu</cp:lastModifiedBy>
  <cp:revision>2</cp:revision>
  <dcterms:created xsi:type="dcterms:W3CDTF">2021-06-27T20:11:49Z</dcterms:created>
  <dcterms:modified xsi:type="dcterms:W3CDTF">2025-02-03T11:08:10Z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0x010100B62427E713ADC348BF1767D3485342DB</vt:lpwstr>
  </property>
  <property fmtid="{D5CDD505-2E9C-101B-9397-08002B2CF9AE}" pid="3" name="Asiakirjatyyppi">
    <vt:lpwstr>8;#Lomake|f51110e9-4036-4be1-9cf5-227b3baa834f</vt:lpwstr>
  </property>
  <property fmtid="{D5CDD505-2E9C-101B-9397-08002B2CF9AE}" pid="4" name="Vastuuyksikkö">
    <vt:lpwstr>4;#Konsernipalvelut|083e30a3-7c0a-4457-980c-9632601bc528</vt:lpwstr>
  </property>
  <property fmtid="{D5CDD505-2E9C-101B-9397-08002B2CF9AE}" pid="5" name="Tiedostokategoria">
    <vt:lpwstr>7;#Asiakirjapohjat|88d03c9f-bb52-4313-88c3-a00fbc349a10</vt:lpwstr>
  </property>
</Properties>
</file>