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72" r:id="rId10"/>
    <p:sldId id="273" r:id="rId11"/>
    <p:sldId id="264" r:id="rId12"/>
    <p:sldId id="265" r:id="rId13"/>
    <p:sldId id="266" r:id="rId14"/>
    <p:sldId id="267" r:id="rId15"/>
    <p:sldId id="268" r:id="rId16"/>
    <p:sldId id="269" r:id="rId17"/>
    <p:sldId id="270" r:id="rId18"/>
    <p:sldId id="271" r:id="rId1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DE9C35-3089-408B-8193-36961521A139}" v="1" dt="2025-02-11T10:49:39.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F6ABCE-FE1E-2D6F-DC3E-DC82BED4171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17AF0AA6-5DDA-8AAF-48A8-9E4D0103DA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CD0F8337-FCCC-B1F6-0CBA-3851675F4C1B}"/>
              </a:ext>
            </a:extLst>
          </p:cNvPr>
          <p:cNvSpPr>
            <a:spLocks noGrp="1"/>
          </p:cNvSpPr>
          <p:nvPr>
            <p:ph type="dt" sz="half" idx="10"/>
          </p:nvPr>
        </p:nvSpPr>
        <p:spPr/>
        <p:txBody>
          <a:bodyPr/>
          <a:lstStyle/>
          <a:p>
            <a:fld id="{0BB6B54D-C169-456B-B367-1DA470CF27EB}" type="datetimeFigureOut">
              <a:rPr lang="fi-FI" smtClean="0"/>
              <a:t>11.2.2025</a:t>
            </a:fld>
            <a:endParaRPr lang="fi-FI"/>
          </a:p>
        </p:txBody>
      </p:sp>
      <p:sp>
        <p:nvSpPr>
          <p:cNvPr id="5" name="Alatunnisteen paikkamerkki 4">
            <a:extLst>
              <a:ext uri="{FF2B5EF4-FFF2-40B4-BE49-F238E27FC236}">
                <a16:creationId xmlns:a16="http://schemas.microsoft.com/office/drawing/2014/main" id="{A233D9B0-1E8E-3C76-BE0E-0229B20CCE3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76C1497-C262-01AB-88A2-0FB1F0A0EA18}"/>
              </a:ext>
            </a:extLst>
          </p:cNvPr>
          <p:cNvSpPr>
            <a:spLocks noGrp="1"/>
          </p:cNvSpPr>
          <p:nvPr>
            <p:ph type="sldNum" sz="quarter" idx="12"/>
          </p:nvPr>
        </p:nvSpPr>
        <p:spPr/>
        <p:txBody>
          <a:bodyPr/>
          <a:lstStyle/>
          <a:p>
            <a:fld id="{79F05170-9705-4B2F-941D-29DDC01898A2}" type="slidenum">
              <a:rPr lang="fi-FI" smtClean="0"/>
              <a:t>‹#›</a:t>
            </a:fld>
            <a:endParaRPr lang="fi-FI"/>
          </a:p>
        </p:txBody>
      </p:sp>
    </p:spTree>
    <p:extLst>
      <p:ext uri="{BB962C8B-B14F-4D97-AF65-F5344CB8AC3E}">
        <p14:creationId xmlns:p14="http://schemas.microsoft.com/office/powerpoint/2010/main" val="3896906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3CD5E7-E235-6957-AD31-51837E06DFFB}"/>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2A23E38A-D4BA-424A-5297-1FE66972D123}"/>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9EB218E-7EBF-C307-9E20-DC8FAC4C6B0A}"/>
              </a:ext>
            </a:extLst>
          </p:cNvPr>
          <p:cNvSpPr>
            <a:spLocks noGrp="1"/>
          </p:cNvSpPr>
          <p:nvPr>
            <p:ph type="dt" sz="half" idx="10"/>
          </p:nvPr>
        </p:nvSpPr>
        <p:spPr/>
        <p:txBody>
          <a:bodyPr/>
          <a:lstStyle/>
          <a:p>
            <a:fld id="{0BB6B54D-C169-456B-B367-1DA470CF27EB}" type="datetimeFigureOut">
              <a:rPr lang="fi-FI" smtClean="0"/>
              <a:t>11.2.2025</a:t>
            </a:fld>
            <a:endParaRPr lang="fi-FI"/>
          </a:p>
        </p:txBody>
      </p:sp>
      <p:sp>
        <p:nvSpPr>
          <p:cNvPr id="5" name="Alatunnisteen paikkamerkki 4">
            <a:extLst>
              <a:ext uri="{FF2B5EF4-FFF2-40B4-BE49-F238E27FC236}">
                <a16:creationId xmlns:a16="http://schemas.microsoft.com/office/drawing/2014/main" id="{56BDD74E-C388-F291-3B40-A0F654CC7CF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BEC6B85-F85F-72A0-B6D0-7E65868979FF}"/>
              </a:ext>
            </a:extLst>
          </p:cNvPr>
          <p:cNvSpPr>
            <a:spLocks noGrp="1"/>
          </p:cNvSpPr>
          <p:nvPr>
            <p:ph type="sldNum" sz="quarter" idx="12"/>
          </p:nvPr>
        </p:nvSpPr>
        <p:spPr/>
        <p:txBody>
          <a:bodyPr/>
          <a:lstStyle/>
          <a:p>
            <a:fld id="{79F05170-9705-4B2F-941D-29DDC01898A2}" type="slidenum">
              <a:rPr lang="fi-FI" smtClean="0"/>
              <a:t>‹#›</a:t>
            </a:fld>
            <a:endParaRPr lang="fi-FI"/>
          </a:p>
        </p:txBody>
      </p:sp>
    </p:spTree>
    <p:extLst>
      <p:ext uri="{BB962C8B-B14F-4D97-AF65-F5344CB8AC3E}">
        <p14:creationId xmlns:p14="http://schemas.microsoft.com/office/powerpoint/2010/main" val="2807703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4DFBB90A-401D-1729-A259-1641A2ABEA34}"/>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9384A3F-142E-8327-58EE-EE6E7BBE340F}"/>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B985A63-D85C-1C3B-20D5-7279948402A4}"/>
              </a:ext>
            </a:extLst>
          </p:cNvPr>
          <p:cNvSpPr>
            <a:spLocks noGrp="1"/>
          </p:cNvSpPr>
          <p:nvPr>
            <p:ph type="dt" sz="half" idx="10"/>
          </p:nvPr>
        </p:nvSpPr>
        <p:spPr/>
        <p:txBody>
          <a:bodyPr/>
          <a:lstStyle/>
          <a:p>
            <a:fld id="{0BB6B54D-C169-456B-B367-1DA470CF27EB}" type="datetimeFigureOut">
              <a:rPr lang="fi-FI" smtClean="0"/>
              <a:t>11.2.2025</a:t>
            </a:fld>
            <a:endParaRPr lang="fi-FI"/>
          </a:p>
        </p:txBody>
      </p:sp>
      <p:sp>
        <p:nvSpPr>
          <p:cNvPr id="5" name="Alatunnisteen paikkamerkki 4">
            <a:extLst>
              <a:ext uri="{FF2B5EF4-FFF2-40B4-BE49-F238E27FC236}">
                <a16:creationId xmlns:a16="http://schemas.microsoft.com/office/drawing/2014/main" id="{658FD9CF-9241-8DFD-22D2-FF11575283E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7CF7605-4DCE-CF55-8EFF-3CD64EB1CDFB}"/>
              </a:ext>
            </a:extLst>
          </p:cNvPr>
          <p:cNvSpPr>
            <a:spLocks noGrp="1"/>
          </p:cNvSpPr>
          <p:nvPr>
            <p:ph type="sldNum" sz="quarter" idx="12"/>
          </p:nvPr>
        </p:nvSpPr>
        <p:spPr/>
        <p:txBody>
          <a:bodyPr/>
          <a:lstStyle/>
          <a:p>
            <a:fld id="{79F05170-9705-4B2F-941D-29DDC01898A2}" type="slidenum">
              <a:rPr lang="fi-FI" smtClean="0"/>
              <a:t>‹#›</a:t>
            </a:fld>
            <a:endParaRPr lang="fi-FI"/>
          </a:p>
        </p:txBody>
      </p:sp>
    </p:spTree>
    <p:extLst>
      <p:ext uri="{BB962C8B-B14F-4D97-AF65-F5344CB8AC3E}">
        <p14:creationId xmlns:p14="http://schemas.microsoft.com/office/powerpoint/2010/main" val="32017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CD07FA-615B-4A28-2E97-2ADCBBA4529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C35D88A2-B3C9-624B-1278-34913D40774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761D270-DD40-0E69-6BA3-B81A9D1F70BA}"/>
              </a:ext>
            </a:extLst>
          </p:cNvPr>
          <p:cNvSpPr>
            <a:spLocks noGrp="1"/>
          </p:cNvSpPr>
          <p:nvPr>
            <p:ph type="dt" sz="half" idx="10"/>
          </p:nvPr>
        </p:nvSpPr>
        <p:spPr/>
        <p:txBody>
          <a:bodyPr/>
          <a:lstStyle/>
          <a:p>
            <a:fld id="{0BB6B54D-C169-456B-B367-1DA470CF27EB}" type="datetimeFigureOut">
              <a:rPr lang="fi-FI" smtClean="0"/>
              <a:t>11.2.2025</a:t>
            </a:fld>
            <a:endParaRPr lang="fi-FI"/>
          </a:p>
        </p:txBody>
      </p:sp>
      <p:sp>
        <p:nvSpPr>
          <p:cNvPr id="5" name="Alatunnisteen paikkamerkki 4">
            <a:extLst>
              <a:ext uri="{FF2B5EF4-FFF2-40B4-BE49-F238E27FC236}">
                <a16:creationId xmlns:a16="http://schemas.microsoft.com/office/drawing/2014/main" id="{A89C4FED-8929-A851-CC88-5483AF367AD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95B48B0-72F5-A502-870E-BDDF4EE0EDC1}"/>
              </a:ext>
            </a:extLst>
          </p:cNvPr>
          <p:cNvSpPr>
            <a:spLocks noGrp="1"/>
          </p:cNvSpPr>
          <p:nvPr>
            <p:ph type="sldNum" sz="quarter" idx="12"/>
          </p:nvPr>
        </p:nvSpPr>
        <p:spPr/>
        <p:txBody>
          <a:bodyPr/>
          <a:lstStyle/>
          <a:p>
            <a:fld id="{79F05170-9705-4B2F-941D-29DDC01898A2}" type="slidenum">
              <a:rPr lang="fi-FI" smtClean="0"/>
              <a:t>‹#›</a:t>
            </a:fld>
            <a:endParaRPr lang="fi-FI"/>
          </a:p>
        </p:txBody>
      </p:sp>
    </p:spTree>
    <p:extLst>
      <p:ext uri="{BB962C8B-B14F-4D97-AF65-F5344CB8AC3E}">
        <p14:creationId xmlns:p14="http://schemas.microsoft.com/office/powerpoint/2010/main" val="1189524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5A4893-0A13-DC9E-FA23-6167C223E0C5}"/>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8466117D-F141-7547-40FE-C671747F0E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D99EE14-17AE-CC4D-896D-A5CCD244B361}"/>
              </a:ext>
            </a:extLst>
          </p:cNvPr>
          <p:cNvSpPr>
            <a:spLocks noGrp="1"/>
          </p:cNvSpPr>
          <p:nvPr>
            <p:ph type="dt" sz="half" idx="10"/>
          </p:nvPr>
        </p:nvSpPr>
        <p:spPr/>
        <p:txBody>
          <a:bodyPr/>
          <a:lstStyle/>
          <a:p>
            <a:fld id="{0BB6B54D-C169-456B-B367-1DA470CF27EB}" type="datetimeFigureOut">
              <a:rPr lang="fi-FI" smtClean="0"/>
              <a:t>11.2.2025</a:t>
            </a:fld>
            <a:endParaRPr lang="fi-FI"/>
          </a:p>
        </p:txBody>
      </p:sp>
      <p:sp>
        <p:nvSpPr>
          <p:cNvPr id="5" name="Alatunnisteen paikkamerkki 4">
            <a:extLst>
              <a:ext uri="{FF2B5EF4-FFF2-40B4-BE49-F238E27FC236}">
                <a16:creationId xmlns:a16="http://schemas.microsoft.com/office/drawing/2014/main" id="{4C951384-6929-119B-3D16-11950018859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CC2DFD4-136C-8343-BD8B-52D52D425969}"/>
              </a:ext>
            </a:extLst>
          </p:cNvPr>
          <p:cNvSpPr>
            <a:spLocks noGrp="1"/>
          </p:cNvSpPr>
          <p:nvPr>
            <p:ph type="sldNum" sz="quarter" idx="12"/>
          </p:nvPr>
        </p:nvSpPr>
        <p:spPr/>
        <p:txBody>
          <a:bodyPr/>
          <a:lstStyle/>
          <a:p>
            <a:fld id="{79F05170-9705-4B2F-941D-29DDC01898A2}" type="slidenum">
              <a:rPr lang="fi-FI" smtClean="0"/>
              <a:t>‹#›</a:t>
            </a:fld>
            <a:endParaRPr lang="fi-FI"/>
          </a:p>
        </p:txBody>
      </p:sp>
    </p:spTree>
    <p:extLst>
      <p:ext uri="{BB962C8B-B14F-4D97-AF65-F5344CB8AC3E}">
        <p14:creationId xmlns:p14="http://schemas.microsoft.com/office/powerpoint/2010/main" val="4236715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203B2A-AE5D-310A-6C3E-919ECCAFB1D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BCAE2A5-D39A-4472-FFC2-3B6ADA292755}"/>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5D3CC58D-4200-6E24-BB57-AFE5FF70FADF}"/>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6D2A246C-D7F9-59EF-309A-50655F08DD71}"/>
              </a:ext>
            </a:extLst>
          </p:cNvPr>
          <p:cNvSpPr>
            <a:spLocks noGrp="1"/>
          </p:cNvSpPr>
          <p:nvPr>
            <p:ph type="dt" sz="half" idx="10"/>
          </p:nvPr>
        </p:nvSpPr>
        <p:spPr/>
        <p:txBody>
          <a:bodyPr/>
          <a:lstStyle/>
          <a:p>
            <a:fld id="{0BB6B54D-C169-456B-B367-1DA470CF27EB}" type="datetimeFigureOut">
              <a:rPr lang="fi-FI" smtClean="0"/>
              <a:t>11.2.2025</a:t>
            </a:fld>
            <a:endParaRPr lang="fi-FI"/>
          </a:p>
        </p:txBody>
      </p:sp>
      <p:sp>
        <p:nvSpPr>
          <p:cNvPr id="6" name="Alatunnisteen paikkamerkki 5">
            <a:extLst>
              <a:ext uri="{FF2B5EF4-FFF2-40B4-BE49-F238E27FC236}">
                <a16:creationId xmlns:a16="http://schemas.microsoft.com/office/drawing/2014/main" id="{578AAE41-9F5B-3480-124F-725562481A6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0FBB0F9-D1E0-94DE-5B61-D728327CA825}"/>
              </a:ext>
            </a:extLst>
          </p:cNvPr>
          <p:cNvSpPr>
            <a:spLocks noGrp="1"/>
          </p:cNvSpPr>
          <p:nvPr>
            <p:ph type="sldNum" sz="quarter" idx="12"/>
          </p:nvPr>
        </p:nvSpPr>
        <p:spPr/>
        <p:txBody>
          <a:bodyPr/>
          <a:lstStyle/>
          <a:p>
            <a:fld id="{79F05170-9705-4B2F-941D-29DDC01898A2}" type="slidenum">
              <a:rPr lang="fi-FI" smtClean="0"/>
              <a:t>‹#›</a:t>
            </a:fld>
            <a:endParaRPr lang="fi-FI"/>
          </a:p>
        </p:txBody>
      </p:sp>
    </p:spTree>
    <p:extLst>
      <p:ext uri="{BB962C8B-B14F-4D97-AF65-F5344CB8AC3E}">
        <p14:creationId xmlns:p14="http://schemas.microsoft.com/office/powerpoint/2010/main" val="55068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EBBF74-595A-648E-9841-03E335FBBAC7}"/>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C980CECE-5AE5-DFF1-88E0-AEBDD7D670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9926C247-AA83-5A33-6BA5-D5549AB0DA0C}"/>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3D916691-2554-5F9B-11BF-3A91EE913E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E4FA236B-18F1-E49E-2CF1-C67858A663A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226DC231-CEBB-B6EC-B2F9-AB5AA07EDBF3}"/>
              </a:ext>
            </a:extLst>
          </p:cNvPr>
          <p:cNvSpPr>
            <a:spLocks noGrp="1"/>
          </p:cNvSpPr>
          <p:nvPr>
            <p:ph type="dt" sz="half" idx="10"/>
          </p:nvPr>
        </p:nvSpPr>
        <p:spPr/>
        <p:txBody>
          <a:bodyPr/>
          <a:lstStyle/>
          <a:p>
            <a:fld id="{0BB6B54D-C169-456B-B367-1DA470CF27EB}" type="datetimeFigureOut">
              <a:rPr lang="fi-FI" smtClean="0"/>
              <a:t>11.2.2025</a:t>
            </a:fld>
            <a:endParaRPr lang="fi-FI"/>
          </a:p>
        </p:txBody>
      </p:sp>
      <p:sp>
        <p:nvSpPr>
          <p:cNvPr id="8" name="Alatunnisteen paikkamerkki 7">
            <a:extLst>
              <a:ext uri="{FF2B5EF4-FFF2-40B4-BE49-F238E27FC236}">
                <a16:creationId xmlns:a16="http://schemas.microsoft.com/office/drawing/2014/main" id="{6AB3C711-4178-5541-6403-DFC94FD9966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8947F5A9-053B-916F-AF0F-8AA8ADC610CE}"/>
              </a:ext>
            </a:extLst>
          </p:cNvPr>
          <p:cNvSpPr>
            <a:spLocks noGrp="1"/>
          </p:cNvSpPr>
          <p:nvPr>
            <p:ph type="sldNum" sz="quarter" idx="12"/>
          </p:nvPr>
        </p:nvSpPr>
        <p:spPr/>
        <p:txBody>
          <a:bodyPr/>
          <a:lstStyle/>
          <a:p>
            <a:fld id="{79F05170-9705-4B2F-941D-29DDC01898A2}" type="slidenum">
              <a:rPr lang="fi-FI" smtClean="0"/>
              <a:t>‹#›</a:t>
            </a:fld>
            <a:endParaRPr lang="fi-FI"/>
          </a:p>
        </p:txBody>
      </p:sp>
    </p:spTree>
    <p:extLst>
      <p:ext uri="{BB962C8B-B14F-4D97-AF65-F5344CB8AC3E}">
        <p14:creationId xmlns:p14="http://schemas.microsoft.com/office/powerpoint/2010/main" val="167901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298423-7840-44B4-A8DA-FC7177CA9CA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A42016E-E10A-D540-218D-FCB7F4ECF9EB}"/>
              </a:ext>
            </a:extLst>
          </p:cNvPr>
          <p:cNvSpPr>
            <a:spLocks noGrp="1"/>
          </p:cNvSpPr>
          <p:nvPr>
            <p:ph type="dt" sz="half" idx="10"/>
          </p:nvPr>
        </p:nvSpPr>
        <p:spPr/>
        <p:txBody>
          <a:bodyPr/>
          <a:lstStyle/>
          <a:p>
            <a:fld id="{0BB6B54D-C169-456B-B367-1DA470CF27EB}" type="datetimeFigureOut">
              <a:rPr lang="fi-FI" smtClean="0"/>
              <a:t>11.2.2025</a:t>
            </a:fld>
            <a:endParaRPr lang="fi-FI"/>
          </a:p>
        </p:txBody>
      </p:sp>
      <p:sp>
        <p:nvSpPr>
          <p:cNvPr id="4" name="Alatunnisteen paikkamerkki 3">
            <a:extLst>
              <a:ext uri="{FF2B5EF4-FFF2-40B4-BE49-F238E27FC236}">
                <a16:creationId xmlns:a16="http://schemas.microsoft.com/office/drawing/2014/main" id="{BD4A190F-B6BE-D8A8-5D1A-EB7C6047A43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86AA11E8-8F78-9B5A-E58E-BBF461D911A8}"/>
              </a:ext>
            </a:extLst>
          </p:cNvPr>
          <p:cNvSpPr>
            <a:spLocks noGrp="1"/>
          </p:cNvSpPr>
          <p:nvPr>
            <p:ph type="sldNum" sz="quarter" idx="12"/>
          </p:nvPr>
        </p:nvSpPr>
        <p:spPr/>
        <p:txBody>
          <a:bodyPr/>
          <a:lstStyle/>
          <a:p>
            <a:fld id="{79F05170-9705-4B2F-941D-29DDC01898A2}" type="slidenum">
              <a:rPr lang="fi-FI" smtClean="0"/>
              <a:t>‹#›</a:t>
            </a:fld>
            <a:endParaRPr lang="fi-FI"/>
          </a:p>
        </p:txBody>
      </p:sp>
    </p:spTree>
    <p:extLst>
      <p:ext uri="{BB962C8B-B14F-4D97-AF65-F5344CB8AC3E}">
        <p14:creationId xmlns:p14="http://schemas.microsoft.com/office/powerpoint/2010/main" val="1405102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35DE4F-FFA4-935E-084A-23580D6C0D3F}"/>
              </a:ext>
            </a:extLst>
          </p:cNvPr>
          <p:cNvSpPr>
            <a:spLocks noGrp="1"/>
          </p:cNvSpPr>
          <p:nvPr>
            <p:ph type="dt" sz="half" idx="10"/>
          </p:nvPr>
        </p:nvSpPr>
        <p:spPr/>
        <p:txBody>
          <a:bodyPr/>
          <a:lstStyle/>
          <a:p>
            <a:fld id="{0BB6B54D-C169-456B-B367-1DA470CF27EB}" type="datetimeFigureOut">
              <a:rPr lang="fi-FI" smtClean="0"/>
              <a:t>11.2.2025</a:t>
            </a:fld>
            <a:endParaRPr lang="fi-FI"/>
          </a:p>
        </p:txBody>
      </p:sp>
      <p:sp>
        <p:nvSpPr>
          <p:cNvPr id="3" name="Alatunnisteen paikkamerkki 2">
            <a:extLst>
              <a:ext uri="{FF2B5EF4-FFF2-40B4-BE49-F238E27FC236}">
                <a16:creationId xmlns:a16="http://schemas.microsoft.com/office/drawing/2014/main" id="{A0032D51-73F5-7930-CFEA-F74E6E0D1E90}"/>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A62929A3-A3B7-5E8E-9905-2F03F92379A3}"/>
              </a:ext>
            </a:extLst>
          </p:cNvPr>
          <p:cNvSpPr>
            <a:spLocks noGrp="1"/>
          </p:cNvSpPr>
          <p:nvPr>
            <p:ph type="sldNum" sz="quarter" idx="12"/>
          </p:nvPr>
        </p:nvSpPr>
        <p:spPr/>
        <p:txBody>
          <a:bodyPr/>
          <a:lstStyle/>
          <a:p>
            <a:fld id="{79F05170-9705-4B2F-941D-29DDC01898A2}" type="slidenum">
              <a:rPr lang="fi-FI" smtClean="0"/>
              <a:t>‹#›</a:t>
            </a:fld>
            <a:endParaRPr lang="fi-FI"/>
          </a:p>
        </p:txBody>
      </p:sp>
    </p:spTree>
    <p:extLst>
      <p:ext uri="{BB962C8B-B14F-4D97-AF65-F5344CB8AC3E}">
        <p14:creationId xmlns:p14="http://schemas.microsoft.com/office/powerpoint/2010/main" val="31599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B8D509-E689-34A1-5420-390949A141F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0E22076-455F-1080-9275-2204016C91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DD67BAEF-4EDB-38B9-7C39-7FDBE7E9B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358E54C-0567-CCEC-2BC6-FDD4425507C8}"/>
              </a:ext>
            </a:extLst>
          </p:cNvPr>
          <p:cNvSpPr>
            <a:spLocks noGrp="1"/>
          </p:cNvSpPr>
          <p:nvPr>
            <p:ph type="dt" sz="half" idx="10"/>
          </p:nvPr>
        </p:nvSpPr>
        <p:spPr/>
        <p:txBody>
          <a:bodyPr/>
          <a:lstStyle/>
          <a:p>
            <a:fld id="{0BB6B54D-C169-456B-B367-1DA470CF27EB}" type="datetimeFigureOut">
              <a:rPr lang="fi-FI" smtClean="0"/>
              <a:t>11.2.2025</a:t>
            </a:fld>
            <a:endParaRPr lang="fi-FI"/>
          </a:p>
        </p:txBody>
      </p:sp>
      <p:sp>
        <p:nvSpPr>
          <p:cNvPr id="6" name="Alatunnisteen paikkamerkki 5">
            <a:extLst>
              <a:ext uri="{FF2B5EF4-FFF2-40B4-BE49-F238E27FC236}">
                <a16:creationId xmlns:a16="http://schemas.microsoft.com/office/drawing/2014/main" id="{E7A8F6CC-A716-6855-0640-1F57A713C70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C10AE2A-E72D-5E32-D1C4-1CE56F098A39}"/>
              </a:ext>
            </a:extLst>
          </p:cNvPr>
          <p:cNvSpPr>
            <a:spLocks noGrp="1"/>
          </p:cNvSpPr>
          <p:nvPr>
            <p:ph type="sldNum" sz="quarter" idx="12"/>
          </p:nvPr>
        </p:nvSpPr>
        <p:spPr/>
        <p:txBody>
          <a:bodyPr/>
          <a:lstStyle/>
          <a:p>
            <a:fld id="{79F05170-9705-4B2F-941D-29DDC01898A2}" type="slidenum">
              <a:rPr lang="fi-FI" smtClean="0"/>
              <a:t>‹#›</a:t>
            </a:fld>
            <a:endParaRPr lang="fi-FI"/>
          </a:p>
        </p:txBody>
      </p:sp>
    </p:spTree>
    <p:extLst>
      <p:ext uri="{BB962C8B-B14F-4D97-AF65-F5344CB8AC3E}">
        <p14:creationId xmlns:p14="http://schemas.microsoft.com/office/powerpoint/2010/main" val="496637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D0A635-470C-F242-C1AF-76F405B9B3B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92B72F38-A6DE-351F-F9F6-10A07AA520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31E62B3-1603-EE42-6906-50FDB00666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D36E784-04C7-AA2C-24D7-4B24C4D9A263}"/>
              </a:ext>
            </a:extLst>
          </p:cNvPr>
          <p:cNvSpPr>
            <a:spLocks noGrp="1"/>
          </p:cNvSpPr>
          <p:nvPr>
            <p:ph type="dt" sz="half" idx="10"/>
          </p:nvPr>
        </p:nvSpPr>
        <p:spPr/>
        <p:txBody>
          <a:bodyPr/>
          <a:lstStyle/>
          <a:p>
            <a:fld id="{0BB6B54D-C169-456B-B367-1DA470CF27EB}" type="datetimeFigureOut">
              <a:rPr lang="fi-FI" smtClean="0"/>
              <a:t>11.2.2025</a:t>
            </a:fld>
            <a:endParaRPr lang="fi-FI"/>
          </a:p>
        </p:txBody>
      </p:sp>
      <p:sp>
        <p:nvSpPr>
          <p:cNvPr id="6" name="Alatunnisteen paikkamerkki 5">
            <a:extLst>
              <a:ext uri="{FF2B5EF4-FFF2-40B4-BE49-F238E27FC236}">
                <a16:creationId xmlns:a16="http://schemas.microsoft.com/office/drawing/2014/main" id="{CD1FA7D5-C93E-F5AA-F9AD-DF8E2EA9FCA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B7D14F7-CF83-2203-9169-8ADEFED1C4DB}"/>
              </a:ext>
            </a:extLst>
          </p:cNvPr>
          <p:cNvSpPr>
            <a:spLocks noGrp="1"/>
          </p:cNvSpPr>
          <p:nvPr>
            <p:ph type="sldNum" sz="quarter" idx="12"/>
          </p:nvPr>
        </p:nvSpPr>
        <p:spPr/>
        <p:txBody>
          <a:bodyPr/>
          <a:lstStyle/>
          <a:p>
            <a:fld id="{79F05170-9705-4B2F-941D-29DDC01898A2}" type="slidenum">
              <a:rPr lang="fi-FI" smtClean="0"/>
              <a:t>‹#›</a:t>
            </a:fld>
            <a:endParaRPr lang="fi-FI"/>
          </a:p>
        </p:txBody>
      </p:sp>
    </p:spTree>
    <p:extLst>
      <p:ext uri="{BB962C8B-B14F-4D97-AF65-F5344CB8AC3E}">
        <p14:creationId xmlns:p14="http://schemas.microsoft.com/office/powerpoint/2010/main" val="184830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xy" algn="tl"/>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0D1F98C-6965-F947-BC4E-0800CE0915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B1EC37E5-3871-F116-5B99-2D9EE9E0A1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4BC484A-AFC2-3655-3ABF-776060DD35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BB6B54D-C169-456B-B367-1DA470CF27EB}" type="datetimeFigureOut">
              <a:rPr lang="fi-FI" smtClean="0"/>
              <a:t>11.2.2025</a:t>
            </a:fld>
            <a:endParaRPr lang="fi-FI"/>
          </a:p>
        </p:txBody>
      </p:sp>
      <p:sp>
        <p:nvSpPr>
          <p:cNvPr id="5" name="Alatunnisteen paikkamerkki 4">
            <a:extLst>
              <a:ext uri="{FF2B5EF4-FFF2-40B4-BE49-F238E27FC236}">
                <a16:creationId xmlns:a16="http://schemas.microsoft.com/office/drawing/2014/main" id="{D8A6D4D9-9660-8208-15D5-00629278E0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27DA1195-DB75-BB36-0782-4CF9B94D13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9F05170-9705-4B2F-941D-29DDC01898A2}" type="slidenum">
              <a:rPr lang="fi-FI" smtClean="0"/>
              <a:t>‹#›</a:t>
            </a:fld>
            <a:endParaRPr lang="fi-FI"/>
          </a:p>
        </p:txBody>
      </p:sp>
    </p:spTree>
    <p:extLst>
      <p:ext uri="{BB962C8B-B14F-4D97-AF65-F5344CB8AC3E}">
        <p14:creationId xmlns:p14="http://schemas.microsoft.com/office/powerpoint/2010/main" val="2543951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mailto:rautjarven.kunta@rautjarvi.fi" TargetMode="External"/><Relationship Id="rId5" Type="http://schemas.openxmlformats.org/officeDocument/2006/relationships/hyperlink" Target="https://www.rautjarvi.fi/fi/ajankohtaista/kuulutukset/kuulutus-rakennusjarjestysehdotuksen-nahtavillaolosta" TargetMode="Externa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0" name="Rectangle 2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descr="Kuva, joka sisältää kohteen mökki, piha-, puu, hirsimökki&#10;&#10;Kuvaus luotu automaattisesti">
            <a:extLst>
              <a:ext uri="{FF2B5EF4-FFF2-40B4-BE49-F238E27FC236}">
                <a16:creationId xmlns:a16="http://schemas.microsoft.com/office/drawing/2014/main" id="{66E5B3A9-ADF2-7B46-AFBD-9C8DC9544000}"/>
              </a:ext>
            </a:extLst>
          </p:cNvPr>
          <p:cNvPicPr>
            <a:picLocks noChangeAspect="1"/>
          </p:cNvPicPr>
          <p:nvPr/>
        </p:nvPicPr>
        <p:blipFill>
          <a:blip r:embed="rId2">
            <a:extLst>
              <a:ext uri="{28A0092B-C50C-407E-A947-70E740481C1C}">
                <a14:useLocalDpi xmlns:a14="http://schemas.microsoft.com/office/drawing/2010/main" val="0"/>
              </a:ext>
            </a:extLst>
          </a:blip>
          <a:srcRect r="17524" b="1"/>
          <a:stretch/>
        </p:blipFill>
        <p:spPr>
          <a:xfrm>
            <a:off x="3523488" y="10"/>
            <a:ext cx="8668512" cy="6857990"/>
          </a:xfrm>
          <a:prstGeom prst="rect">
            <a:avLst/>
          </a:prstGeom>
        </p:spPr>
      </p:pic>
      <p:sp>
        <p:nvSpPr>
          <p:cNvPr id="41" name="Rectangle 2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00D8E59-5C92-774E-2C79-ACB27DF90EFB}"/>
              </a:ext>
            </a:extLst>
          </p:cNvPr>
          <p:cNvSpPr>
            <a:spLocks noGrp="1"/>
          </p:cNvSpPr>
          <p:nvPr>
            <p:ph type="ctrTitle"/>
          </p:nvPr>
        </p:nvSpPr>
        <p:spPr>
          <a:xfrm>
            <a:off x="477981" y="1122363"/>
            <a:ext cx="4023360" cy="3204134"/>
          </a:xfrm>
        </p:spPr>
        <p:txBody>
          <a:bodyPr anchor="b">
            <a:normAutofit/>
          </a:bodyPr>
          <a:lstStyle/>
          <a:p>
            <a:pPr algn="l"/>
            <a:r>
              <a:rPr lang="fi-FI" sz="4400"/>
              <a:t>MRL maankäyttö- ja rakentamislain muutos Rakentamislaiksi</a:t>
            </a:r>
          </a:p>
        </p:txBody>
      </p:sp>
      <p:sp>
        <p:nvSpPr>
          <p:cNvPr id="3" name="Alaotsikko 2">
            <a:extLst>
              <a:ext uri="{FF2B5EF4-FFF2-40B4-BE49-F238E27FC236}">
                <a16:creationId xmlns:a16="http://schemas.microsoft.com/office/drawing/2014/main" id="{A8F629F4-09FE-94C6-EC6F-E2C9A3DC6E8C}"/>
              </a:ext>
            </a:extLst>
          </p:cNvPr>
          <p:cNvSpPr>
            <a:spLocks noGrp="1"/>
          </p:cNvSpPr>
          <p:nvPr>
            <p:ph type="subTitle" idx="1"/>
          </p:nvPr>
        </p:nvSpPr>
        <p:spPr>
          <a:xfrm>
            <a:off x="477980" y="4872922"/>
            <a:ext cx="4023359" cy="1208141"/>
          </a:xfrm>
        </p:spPr>
        <p:txBody>
          <a:bodyPr>
            <a:normAutofit/>
          </a:bodyPr>
          <a:lstStyle/>
          <a:p>
            <a:pPr algn="l"/>
            <a:r>
              <a:rPr lang="fi-FI" sz="2000"/>
              <a:t>Rakennusjärjestyksen suurimman muutokset</a:t>
            </a:r>
          </a:p>
        </p:txBody>
      </p:sp>
      <p:sp>
        <p:nvSpPr>
          <p:cNvPr id="30" name="Rectangle 2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2" name="Rectangle 3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Kuva 6" descr="Kuva, joka sisältää kohteen Fontti, Grafiikka, logo, clipart&#10;&#10;Kuvaus luotu automaattisesti">
            <a:extLst>
              <a:ext uri="{FF2B5EF4-FFF2-40B4-BE49-F238E27FC236}">
                <a16:creationId xmlns:a16="http://schemas.microsoft.com/office/drawing/2014/main" id="{C168CFD7-7385-CA2B-D415-D6256FCD8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3114" y="6210300"/>
            <a:ext cx="891857" cy="527734"/>
          </a:xfrm>
          <a:prstGeom prst="rect">
            <a:avLst/>
          </a:prstGeom>
        </p:spPr>
      </p:pic>
    </p:spTree>
    <p:extLst>
      <p:ext uri="{BB962C8B-B14F-4D97-AF65-F5344CB8AC3E}">
        <p14:creationId xmlns:p14="http://schemas.microsoft.com/office/powerpoint/2010/main" val="370483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blip>
          <a:srcRect/>
          <a:tile tx="0" ty="0" sx="100000" sy="100000" flip="xy" algn="tl"/>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Kuva 2" descr="Kuva, joka sisältää kohteen luonnos, talo, ikkuna, Suunnitelma&#10;&#10;Kuvaus luotu automaattisesti">
            <a:extLst>
              <a:ext uri="{FF2B5EF4-FFF2-40B4-BE49-F238E27FC236}">
                <a16:creationId xmlns:a16="http://schemas.microsoft.com/office/drawing/2014/main" id="{20F4DC52-F253-44D2-F40E-DAB256E55003}"/>
              </a:ext>
            </a:extLst>
          </p:cNvPr>
          <p:cNvPicPr>
            <a:picLocks noChangeAspect="1"/>
          </p:cNvPicPr>
          <p:nvPr/>
        </p:nvPicPr>
        <p:blipFill>
          <a:blip r:embed="rId3">
            <a:alphaModFix amt="44000"/>
            <a:extLst>
              <a:ext uri="{28A0092B-C50C-407E-A947-70E740481C1C}">
                <a14:useLocalDpi xmlns:a14="http://schemas.microsoft.com/office/drawing/2010/main" val="0"/>
              </a:ext>
            </a:extLst>
          </a:blip>
          <a:srcRect r="5533" b="2"/>
          <a:stretch/>
        </p:blipFill>
        <p:spPr>
          <a:xfrm>
            <a:off x="2519309" y="10"/>
            <a:ext cx="9669642" cy="6857990"/>
          </a:xfrm>
          <a:prstGeom prst="rect">
            <a:avLst/>
          </a:prstGeom>
          <a:blipFill>
            <a:blip r:embed="rId4">
              <a:alphaModFix amt="44000"/>
            </a:blip>
            <a:tile tx="0" ty="0" sx="100000" sy="100000" flip="xy" algn="tl"/>
          </a:blipFill>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kstiruutu 8">
            <a:extLst>
              <a:ext uri="{FF2B5EF4-FFF2-40B4-BE49-F238E27FC236}">
                <a16:creationId xmlns:a16="http://schemas.microsoft.com/office/drawing/2014/main" id="{7A1EB731-0CC3-919D-D12C-DD69B697B8D7}"/>
              </a:ext>
            </a:extLst>
          </p:cNvPr>
          <p:cNvSpPr txBox="1"/>
          <p:nvPr/>
        </p:nvSpPr>
        <p:spPr>
          <a:xfrm>
            <a:off x="742950" y="676275"/>
            <a:ext cx="8448675" cy="5500688"/>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2400" b="1">
                <a:effectLst/>
              </a:rPr>
              <a:t>Milloin omakotitalon rakentaminen tarvitsee rakentamisluvan?</a:t>
            </a:r>
          </a:p>
          <a:p>
            <a:pPr indent="-228600">
              <a:lnSpc>
                <a:spcPct val="90000"/>
              </a:lnSpc>
              <a:spcAft>
                <a:spcPts val="600"/>
              </a:spcAft>
              <a:buFont typeface="Arial" panose="020B0604020202020204" pitchFamily="34" charset="0"/>
              <a:buChar char="•"/>
            </a:pPr>
            <a:endParaRPr lang="en-US" sz="800">
              <a:effectLst/>
            </a:endParaRPr>
          </a:p>
          <a:p>
            <a:pPr marL="671830">
              <a:lnSpc>
                <a:spcPct val="90000"/>
              </a:lnSpc>
              <a:spcAft>
                <a:spcPts val="600"/>
              </a:spcAft>
            </a:pPr>
            <a:r>
              <a:rPr lang="en-US" kern="100">
                <a:latin typeface="Aptos" panose="020B0004020202020204" pitchFamily="34" charset="0"/>
                <a:cs typeface="Times New Roman" panose="02020603050405020304" pitchFamily="18" charset="0"/>
              </a:rPr>
              <a:t>Omakotitalon rakentaminen tarvitsee rakentamisluvan useista syistä, jotka liittyvät turvallisuuteen, ympäristöön ja yhteiskunnan järjestykseen.</a:t>
            </a:r>
          </a:p>
          <a:p>
            <a:pPr marL="900430" indent="-228600">
              <a:lnSpc>
                <a:spcPct val="90000"/>
              </a:lnSpc>
              <a:spcAft>
                <a:spcPts val="600"/>
              </a:spcAft>
              <a:buFont typeface="Arial" panose="020B0604020202020204" pitchFamily="34" charset="0"/>
              <a:buChar char="•"/>
            </a:pPr>
            <a:endParaRPr lang="en-US" kern="100">
              <a:latin typeface="Aptos" panose="020B0004020202020204" pitchFamily="34" charset="0"/>
              <a:cs typeface="Times New Roman" panose="02020603050405020304" pitchFamily="18" charset="0"/>
            </a:endParaRPr>
          </a:p>
          <a:p>
            <a:pPr marL="671830">
              <a:lnSpc>
                <a:spcPct val="90000"/>
              </a:lnSpc>
              <a:spcAft>
                <a:spcPts val="600"/>
              </a:spcAft>
            </a:pPr>
            <a:r>
              <a:rPr lang="en-US" b="1" kern="100">
                <a:latin typeface="Aptos" panose="020B0004020202020204" pitchFamily="34" charset="0"/>
                <a:cs typeface="Times New Roman" panose="02020603050405020304" pitchFamily="18" charset="0"/>
              </a:rPr>
              <a:t>Asuinrakennukset: </a:t>
            </a:r>
          </a:p>
          <a:p>
            <a:pPr marL="671830">
              <a:lnSpc>
                <a:spcPct val="90000"/>
              </a:lnSpc>
              <a:spcAft>
                <a:spcPts val="600"/>
              </a:spcAft>
            </a:pPr>
            <a:r>
              <a:rPr lang="en-US" kern="100">
                <a:latin typeface="Aptos" panose="020B0004020202020204" pitchFamily="34" charset="0"/>
                <a:cs typeface="Times New Roman" panose="02020603050405020304" pitchFamily="18" charset="0"/>
              </a:rPr>
              <a:t>Kaikki asuinrakennukset, kuten omakotitalot, vaativat rakentamisluvan. Tämä koskee myös loma-asuntoja.</a:t>
            </a:r>
          </a:p>
          <a:p>
            <a:pPr marL="671830">
              <a:lnSpc>
                <a:spcPct val="90000"/>
              </a:lnSpc>
              <a:spcAft>
                <a:spcPts val="600"/>
              </a:spcAft>
            </a:pPr>
            <a:r>
              <a:rPr lang="en-US" kern="100">
                <a:latin typeface="Aptos" panose="020B0004020202020204" pitchFamily="34" charset="0"/>
                <a:cs typeface="Times New Roman" panose="02020603050405020304" pitchFamily="18" charset="0"/>
              </a:rPr>
              <a:t> </a:t>
            </a:r>
          </a:p>
          <a:p>
            <a:pPr marL="671830">
              <a:lnSpc>
                <a:spcPct val="90000"/>
              </a:lnSpc>
              <a:spcAft>
                <a:spcPts val="600"/>
              </a:spcAft>
            </a:pPr>
            <a:r>
              <a:rPr lang="en-US" sz="1900" b="1" kern="100">
                <a:latin typeface="Aptos" panose="020B0004020202020204" pitchFamily="34" charset="0"/>
                <a:cs typeface="Times New Roman" panose="02020603050405020304" pitchFamily="18" charset="0"/>
              </a:rPr>
              <a:t>Rakennuksen koko: </a:t>
            </a:r>
          </a:p>
          <a:p>
            <a:pPr marL="671830">
              <a:lnSpc>
                <a:spcPct val="90000"/>
              </a:lnSpc>
              <a:spcAft>
                <a:spcPts val="600"/>
              </a:spcAft>
            </a:pPr>
            <a:r>
              <a:rPr lang="en-US" kern="100">
                <a:latin typeface="Aptos" panose="020B0004020202020204" pitchFamily="34" charset="0"/>
                <a:cs typeface="Times New Roman" panose="02020603050405020304" pitchFamily="18" charset="0"/>
              </a:rPr>
              <a:t>Yli 30 m²:n tai 120 m³:n rakennukset tarvitsevat rakentamisluvan, vaikka ne eivät olisi asuinrakennuksia.</a:t>
            </a:r>
          </a:p>
          <a:p>
            <a:pPr marL="599440">
              <a:lnSpc>
                <a:spcPct val="90000"/>
              </a:lnSpc>
              <a:spcAft>
                <a:spcPts val="600"/>
              </a:spcAft>
            </a:pPr>
            <a:r>
              <a:rPr lang="en-US" sz="800">
                <a:effectLst/>
              </a:rPr>
              <a:t> </a:t>
            </a:r>
          </a:p>
          <a:p>
            <a:pPr marL="671830">
              <a:lnSpc>
                <a:spcPct val="90000"/>
              </a:lnSpc>
              <a:spcAft>
                <a:spcPts val="600"/>
              </a:spcAft>
            </a:pPr>
            <a:r>
              <a:rPr lang="en-US" sz="1900" b="1">
                <a:effectLst/>
              </a:rPr>
              <a:t>Vaikutukset ympäristöön:</a:t>
            </a:r>
            <a:r>
              <a:rPr lang="en-US" sz="1900">
                <a:effectLst/>
              </a:rPr>
              <a:t> </a:t>
            </a:r>
          </a:p>
          <a:p>
            <a:pPr marL="671830">
              <a:lnSpc>
                <a:spcPct val="90000"/>
              </a:lnSpc>
              <a:spcAft>
                <a:spcPts val="600"/>
              </a:spcAft>
            </a:pPr>
            <a:r>
              <a:rPr lang="en-US" kern="100">
                <a:latin typeface="Aptos" panose="020B0004020202020204" pitchFamily="34" charset="0"/>
                <a:cs typeface="Times New Roman" panose="02020603050405020304" pitchFamily="18" charset="0"/>
              </a:rPr>
              <a:t>Jos rakennushanke vaikuttaa merkittävästi alueiden käyttöön, kaupunkikuvaan, maisemaan, kulttuuriperintöön tai ympäristönäkökohtiin, tarvitaan rakentamislupa.</a:t>
            </a:r>
          </a:p>
          <a:p>
            <a:pPr marL="900430" indent="-228600">
              <a:lnSpc>
                <a:spcPct val="90000"/>
              </a:lnSpc>
              <a:spcAft>
                <a:spcPts val="600"/>
              </a:spcAft>
              <a:buFont typeface="Arial" panose="020B0604020202020204" pitchFamily="34" charset="0"/>
              <a:buChar char="•"/>
            </a:pPr>
            <a:endParaRPr lang="en-US" sz="800">
              <a:effectLst/>
            </a:endParaRPr>
          </a:p>
          <a:p>
            <a:pPr marL="671830">
              <a:lnSpc>
                <a:spcPct val="90000"/>
              </a:lnSpc>
              <a:spcAft>
                <a:spcPts val="600"/>
              </a:spcAft>
            </a:pPr>
            <a:r>
              <a:rPr lang="en-US" b="1" kern="100">
                <a:latin typeface="Aptos" panose="020B0004020202020204" pitchFamily="34" charset="0"/>
                <a:cs typeface="Times New Roman" panose="02020603050405020304" pitchFamily="18" charset="0"/>
              </a:rPr>
              <a:t>Tekniset vaatimukset: </a:t>
            </a:r>
          </a:p>
          <a:p>
            <a:pPr marL="671830">
              <a:lnSpc>
                <a:spcPct val="90000"/>
              </a:lnSpc>
              <a:spcAft>
                <a:spcPts val="600"/>
              </a:spcAft>
            </a:pPr>
            <a:r>
              <a:rPr lang="en-US" kern="100">
                <a:latin typeface="Aptos" panose="020B0004020202020204" pitchFamily="34" charset="0"/>
                <a:cs typeface="Times New Roman" panose="02020603050405020304" pitchFamily="18" charset="0"/>
              </a:rPr>
              <a:t>Rakennushankkeet, jotka vaativat viranomaisvalvontaa teknisten vaatimusten ja yleisen edun vuoksi, tarvitsevat luvan.</a:t>
            </a:r>
          </a:p>
        </p:txBody>
      </p:sp>
      <p:pic>
        <p:nvPicPr>
          <p:cNvPr id="4" name="Kuva 3" descr="Kuva, joka sisältää kohteen Fontti, Grafiikka, logo, clipart&#10;&#10;Kuvaus luotu automaattisesti">
            <a:extLst>
              <a:ext uri="{FF2B5EF4-FFF2-40B4-BE49-F238E27FC236}">
                <a16:creationId xmlns:a16="http://schemas.microsoft.com/office/drawing/2014/main" id="{0B3D0602-88A8-E68F-D804-642F99C020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86430" y="6281110"/>
            <a:ext cx="819845" cy="485123"/>
          </a:xfrm>
          <a:prstGeom prst="rect">
            <a:avLst/>
          </a:prstGeom>
        </p:spPr>
      </p:pic>
    </p:spTree>
    <p:extLst>
      <p:ext uri="{BB962C8B-B14F-4D97-AF65-F5344CB8AC3E}">
        <p14:creationId xmlns:p14="http://schemas.microsoft.com/office/powerpoint/2010/main" val="2397595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luonnos, talo, ikkuna, Suunnitelma&#10;&#10;Kuvaus luotu automaattisesti">
            <a:extLst>
              <a:ext uri="{FF2B5EF4-FFF2-40B4-BE49-F238E27FC236}">
                <a16:creationId xmlns:a16="http://schemas.microsoft.com/office/drawing/2014/main" id="{2999B5AD-AA26-C3E1-B553-DAA49EB5DB74}"/>
              </a:ext>
            </a:extLst>
          </p:cNvPr>
          <p:cNvPicPr>
            <a:picLocks noChangeAspect="1"/>
          </p:cNvPicPr>
          <p:nvPr/>
        </p:nvPicPr>
        <p:blipFill>
          <a:blip r:embed="rId2">
            <a:alphaModFix amt="53000"/>
            <a:extLst>
              <a:ext uri="{28A0092B-C50C-407E-A947-70E740481C1C}">
                <a14:useLocalDpi xmlns:a14="http://schemas.microsoft.com/office/drawing/2010/main" val="0"/>
              </a:ext>
            </a:extLst>
          </a:blip>
          <a:srcRect r="5533" b="2"/>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iruutu 2">
            <a:extLst>
              <a:ext uri="{FF2B5EF4-FFF2-40B4-BE49-F238E27FC236}">
                <a16:creationId xmlns:a16="http://schemas.microsoft.com/office/drawing/2014/main" id="{56F64DE7-8585-2A1F-CBBD-F5EDB857137D}"/>
              </a:ext>
            </a:extLst>
          </p:cNvPr>
          <p:cNvSpPr txBox="1"/>
          <p:nvPr/>
        </p:nvSpPr>
        <p:spPr>
          <a:xfrm>
            <a:off x="352425" y="133350"/>
            <a:ext cx="10915650" cy="6043613"/>
          </a:xfrm>
          <a:prstGeom prst="rect">
            <a:avLst/>
          </a:prstGeom>
        </p:spPr>
        <p:txBody>
          <a:bodyPr vert="horz" lIns="91440" tIns="45720" rIns="91440" bIns="45720" rtlCol="0">
            <a:noAutofit/>
          </a:bodyPr>
          <a:lstStyle/>
          <a:p>
            <a:pPr>
              <a:lnSpc>
                <a:spcPct val="90000"/>
              </a:lnSpc>
              <a:spcAft>
                <a:spcPts val="600"/>
              </a:spcAft>
            </a:pPr>
            <a:r>
              <a:rPr lang="en-US" sz="2400" b="1">
                <a:effectLst/>
              </a:rPr>
              <a:t>Miksi omakotitalon rakentaminen ei voi olla luvaton?</a:t>
            </a:r>
          </a:p>
          <a:p>
            <a:pPr indent="-228600">
              <a:lnSpc>
                <a:spcPct val="90000"/>
              </a:lnSpc>
              <a:spcAft>
                <a:spcPts val="600"/>
              </a:spcAft>
              <a:buFont typeface="Arial" panose="020B0604020202020204" pitchFamily="34" charset="0"/>
              <a:buChar char="•"/>
            </a:pPr>
            <a:endParaRPr lang="en-US">
              <a:effectLst/>
            </a:endParaRPr>
          </a:p>
          <a:p>
            <a:pPr marL="671830">
              <a:lnSpc>
                <a:spcPct val="90000"/>
              </a:lnSpc>
              <a:spcAft>
                <a:spcPts val="600"/>
              </a:spcAft>
            </a:pPr>
            <a:r>
              <a:rPr lang="en-US" b="1">
                <a:effectLst/>
              </a:rPr>
              <a:t>Turvallisuus:</a:t>
            </a:r>
            <a:r>
              <a:rPr lang="en-US">
                <a:effectLst/>
              </a:rPr>
              <a:t> </a:t>
            </a:r>
          </a:p>
          <a:p>
            <a:pPr marL="671830">
              <a:lnSpc>
                <a:spcPct val="90000"/>
              </a:lnSpc>
              <a:spcAft>
                <a:spcPts val="600"/>
              </a:spcAft>
            </a:pPr>
            <a:r>
              <a:rPr lang="en-US">
                <a:effectLst/>
              </a:rPr>
              <a:t>Rakentamisluvan avulla varmistetaan, että rakennus täyttää kaikki turvallisuusvaatimukset, kuten paloturvallisuus ja rakenteellinen kestävyys.</a:t>
            </a:r>
          </a:p>
          <a:p>
            <a:pPr marL="671830">
              <a:lnSpc>
                <a:spcPct val="90000"/>
              </a:lnSpc>
              <a:spcAft>
                <a:spcPts val="600"/>
              </a:spcAft>
            </a:pPr>
            <a:endParaRPr lang="en-US">
              <a:effectLst/>
            </a:endParaRPr>
          </a:p>
          <a:p>
            <a:pPr marL="671830">
              <a:lnSpc>
                <a:spcPct val="90000"/>
              </a:lnSpc>
              <a:spcAft>
                <a:spcPts val="600"/>
              </a:spcAft>
            </a:pPr>
            <a:r>
              <a:rPr lang="en-US" b="1">
                <a:effectLst/>
              </a:rPr>
              <a:t>Ympäristönsuojelu:</a:t>
            </a:r>
            <a:r>
              <a:rPr lang="en-US">
                <a:effectLst/>
              </a:rPr>
              <a:t> </a:t>
            </a:r>
          </a:p>
          <a:p>
            <a:pPr marL="671830">
              <a:lnSpc>
                <a:spcPct val="90000"/>
              </a:lnSpc>
              <a:spcAft>
                <a:spcPts val="600"/>
              </a:spcAft>
            </a:pPr>
            <a:r>
              <a:rPr lang="en-US">
                <a:effectLst/>
              </a:rPr>
              <a:t>Lupa varmistaa, että rakennus ei aiheuta haittaa ympäristölle, esimerkiksi jätevesien käsittelyn osalta.</a:t>
            </a:r>
          </a:p>
          <a:p>
            <a:pPr marL="671830">
              <a:lnSpc>
                <a:spcPct val="90000"/>
              </a:lnSpc>
              <a:spcAft>
                <a:spcPts val="600"/>
              </a:spcAft>
            </a:pPr>
            <a:endParaRPr lang="en-US">
              <a:effectLst/>
            </a:endParaRPr>
          </a:p>
          <a:p>
            <a:pPr marL="671830">
              <a:lnSpc>
                <a:spcPct val="90000"/>
              </a:lnSpc>
              <a:spcAft>
                <a:spcPts val="600"/>
              </a:spcAft>
            </a:pPr>
            <a:r>
              <a:rPr lang="en-US" b="1">
                <a:effectLst/>
              </a:rPr>
              <a:t>Kaavamääräykset:</a:t>
            </a:r>
            <a:r>
              <a:rPr lang="en-US">
                <a:effectLst/>
              </a:rPr>
              <a:t> </a:t>
            </a:r>
          </a:p>
          <a:p>
            <a:pPr marL="671830">
              <a:lnSpc>
                <a:spcPct val="90000"/>
              </a:lnSpc>
              <a:spcAft>
                <a:spcPts val="600"/>
              </a:spcAft>
            </a:pPr>
            <a:r>
              <a:rPr lang="en-US">
                <a:effectLst/>
              </a:rPr>
              <a:t>Rakentamisluvan avulla varmistetaan, että rakennus noudattaa alueen kaavamääräyksiä ja sopii ympäristöönsä.</a:t>
            </a:r>
          </a:p>
          <a:p>
            <a:pPr marL="900430" indent="-228600">
              <a:lnSpc>
                <a:spcPct val="90000"/>
              </a:lnSpc>
              <a:spcAft>
                <a:spcPts val="600"/>
              </a:spcAft>
              <a:buFont typeface="Arial" panose="020B0604020202020204" pitchFamily="34" charset="0"/>
              <a:buChar char="•"/>
            </a:pPr>
            <a:endParaRPr lang="en-US">
              <a:effectLst/>
            </a:endParaRPr>
          </a:p>
          <a:p>
            <a:pPr marL="671830">
              <a:lnSpc>
                <a:spcPct val="90000"/>
              </a:lnSpc>
              <a:spcAft>
                <a:spcPts val="600"/>
              </a:spcAft>
            </a:pPr>
            <a:r>
              <a:rPr lang="en-US" b="1">
                <a:effectLst/>
              </a:rPr>
              <a:t>Naapurisuhteet:</a:t>
            </a:r>
            <a:r>
              <a:rPr lang="en-US">
                <a:effectLst/>
              </a:rPr>
              <a:t> </a:t>
            </a:r>
          </a:p>
          <a:p>
            <a:pPr marL="671830">
              <a:lnSpc>
                <a:spcPct val="90000"/>
              </a:lnSpc>
              <a:spcAft>
                <a:spcPts val="600"/>
              </a:spcAft>
            </a:pPr>
            <a:r>
              <a:rPr lang="en-US">
                <a:effectLst/>
              </a:rPr>
              <a:t>Lupa auttaa varmistamaan, että rakennus ei aiheuta haittaa naapureille, esimerkiksi varjostuksen tai melun osalta.</a:t>
            </a:r>
          </a:p>
          <a:p>
            <a:pPr marL="900430" indent="-228600">
              <a:lnSpc>
                <a:spcPct val="90000"/>
              </a:lnSpc>
              <a:spcAft>
                <a:spcPts val="600"/>
              </a:spcAft>
              <a:buFont typeface="Arial" panose="020B0604020202020204" pitchFamily="34" charset="0"/>
              <a:buChar char="•"/>
            </a:pPr>
            <a:endParaRPr lang="en-US">
              <a:effectLst/>
            </a:endParaRPr>
          </a:p>
          <a:p>
            <a:pPr marL="671830">
              <a:lnSpc>
                <a:spcPct val="90000"/>
              </a:lnSpc>
              <a:spcAft>
                <a:spcPts val="600"/>
              </a:spcAft>
            </a:pPr>
            <a:r>
              <a:rPr lang="en-US" b="1">
                <a:effectLst/>
              </a:rPr>
              <a:t>Yhteiskunnan järjestys:</a:t>
            </a:r>
            <a:r>
              <a:rPr lang="en-US">
                <a:effectLst/>
              </a:rPr>
              <a:t> </a:t>
            </a:r>
          </a:p>
          <a:p>
            <a:pPr marL="671830">
              <a:lnSpc>
                <a:spcPct val="90000"/>
              </a:lnSpc>
              <a:spcAft>
                <a:spcPts val="600"/>
              </a:spcAft>
            </a:pPr>
            <a:r>
              <a:rPr lang="en-US">
                <a:effectLst/>
              </a:rPr>
              <a:t>Rakentamisluvat auttavat ylläpitämään järjestystä ja ennakoitavuutta yhteiskunnassa, mikä on tärkeää infrastruktuurin ja palveluiden suunnittelussa.</a:t>
            </a:r>
          </a:p>
          <a:p>
            <a:pPr marL="671830">
              <a:lnSpc>
                <a:spcPct val="90000"/>
              </a:lnSpc>
              <a:spcAft>
                <a:spcPts val="600"/>
              </a:spcAft>
            </a:pPr>
            <a:r>
              <a:rPr lang="en-US">
                <a:effectLst/>
              </a:rPr>
              <a:t>Rakentamisluvan hakeminen on siis tärkeää sekä yksilön että yhteiskunnan kannalta. </a:t>
            </a:r>
          </a:p>
        </p:txBody>
      </p:sp>
      <p:pic>
        <p:nvPicPr>
          <p:cNvPr id="5" name="Kuva 4" descr="Kuva, joka sisältää kohteen Fontti, Grafiikka, logo, clipart&#10;&#10;Kuvaus luotu automaattisesti">
            <a:extLst>
              <a:ext uri="{FF2B5EF4-FFF2-40B4-BE49-F238E27FC236}">
                <a16:creationId xmlns:a16="http://schemas.microsoft.com/office/drawing/2014/main" id="{A3DDE5A3-F225-53F2-2167-9AB6300CC5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6625" y="6141716"/>
            <a:ext cx="985143" cy="582934"/>
          </a:xfrm>
          <a:prstGeom prst="rect">
            <a:avLst/>
          </a:prstGeom>
        </p:spPr>
      </p:pic>
    </p:spTree>
    <p:extLst>
      <p:ext uri="{BB962C8B-B14F-4D97-AF65-F5344CB8AC3E}">
        <p14:creationId xmlns:p14="http://schemas.microsoft.com/office/powerpoint/2010/main" val="1769265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artta, teksti, atlas&#10;&#10;Kuvaus luotu automaattisesti">
            <a:extLst>
              <a:ext uri="{FF2B5EF4-FFF2-40B4-BE49-F238E27FC236}">
                <a16:creationId xmlns:a16="http://schemas.microsoft.com/office/drawing/2014/main" id="{7A6ED06F-8166-B251-C769-AB2C7A938C54}"/>
              </a:ext>
            </a:extLst>
          </p:cNvPr>
          <p:cNvPicPr>
            <a:picLocks noChangeAspect="1"/>
          </p:cNvPicPr>
          <p:nvPr/>
        </p:nvPicPr>
        <p:blipFill>
          <a:blip r:embed="rId2">
            <a:extLst>
              <a:ext uri="{28A0092B-C50C-407E-A947-70E740481C1C}">
                <a14:useLocalDpi xmlns:a14="http://schemas.microsoft.com/office/drawing/2010/main" val="0"/>
              </a:ext>
            </a:extLst>
          </a:blip>
          <a:srcRect r="2104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iruutu 2">
            <a:extLst>
              <a:ext uri="{FF2B5EF4-FFF2-40B4-BE49-F238E27FC236}">
                <a16:creationId xmlns:a16="http://schemas.microsoft.com/office/drawing/2014/main" id="{754D5EDB-63E7-0C0A-3E3C-D429AE2D5E12}"/>
              </a:ext>
            </a:extLst>
          </p:cNvPr>
          <p:cNvSpPr txBox="1"/>
          <p:nvPr/>
        </p:nvSpPr>
        <p:spPr>
          <a:xfrm>
            <a:off x="376015" y="256374"/>
            <a:ext cx="10186587" cy="6204247"/>
          </a:xfrm>
          <a:prstGeom prst="rect">
            <a:avLst/>
          </a:prstGeom>
        </p:spPr>
        <p:txBody>
          <a:bodyPr vert="horz" lIns="91440" tIns="45720" rIns="91440" bIns="45720" rtlCol="0">
            <a:normAutofit fontScale="85000" lnSpcReduction="20000"/>
          </a:bodyPr>
          <a:lstStyle/>
          <a:p>
            <a:pPr marL="900430" indent="-228600">
              <a:lnSpc>
                <a:spcPct val="90000"/>
              </a:lnSpc>
              <a:spcAft>
                <a:spcPts val="600"/>
              </a:spcAft>
              <a:buFont typeface="Arial" panose="020B0604020202020204" pitchFamily="34" charset="0"/>
              <a:buChar char="•"/>
            </a:pPr>
            <a:r>
              <a:rPr lang="en-US" sz="500">
                <a:effectLst/>
              </a:rPr>
              <a:t> </a:t>
            </a:r>
          </a:p>
          <a:p>
            <a:pPr indent="-228600">
              <a:lnSpc>
                <a:spcPct val="90000"/>
              </a:lnSpc>
              <a:spcAft>
                <a:spcPts val="600"/>
              </a:spcAft>
              <a:buFont typeface="Arial" panose="020B0604020202020204" pitchFamily="34" charset="0"/>
              <a:buChar char="•"/>
            </a:pPr>
            <a:endParaRPr lang="en-US" sz="500" b="1">
              <a:effectLst/>
            </a:endParaRPr>
          </a:p>
          <a:p>
            <a:pPr>
              <a:lnSpc>
                <a:spcPct val="90000"/>
              </a:lnSpc>
              <a:spcAft>
                <a:spcPts val="600"/>
              </a:spcAft>
            </a:pPr>
            <a:r>
              <a:rPr lang="en-US" sz="2800" b="1">
                <a:effectLst/>
              </a:rPr>
              <a:t>Sijoittumisluvan</a:t>
            </a:r>
            <a:r>
              <a:rPr lang="en-US" sz="2600" b="1">
                <a:effectLst/>
              </a:rPr>
              <a:t> tarve</a:t>
            </a:r>
          </a:p>
          <a:p>
            <a:pPr indent="-228600">
              <a:lnSpc>
                <a:spcPct val="90000"/>
              </a:lnSpc>
              <a:spcAft>
                <a:spcPts val="600"/>
              </a:spcAft>
              <a:buFont typeface="Arial" panose="020B0604020202020204" pitchFamily="34" charset="0"/>
              <a:buChar char="•"/>
            </a:pPr>
            <a:endParaRPr lang="en-US" sz="2100">
              <a:effectLst/>
            </a:endParaRPr>
          </a:p>
          <a:p>
            <a:pPr marL="599440">
              <a:lnSpc>
                <a:spcPct val="90000"/>
              </a:lnSpc>
              <a:spcAft>
                <a:spcPts val="600"/>
              </a:spcAft>
            </a:pPr>
            <a:r>
              <a:rPr lang="en-US" sz="2100">
                <a:effectLst/>
              </a:rPr>
              <a:t>Haja-asutusalueelle rakennettaessa sijoittumislupa on tärkeä osa prosessia. Sijoittumislupa varmistaa, että rakennus sijoittuu sopivasti ympäristöönsä ja täyttää kaikki kaavamääräykset ja muut säännökset. Tässä on keskeiset asiat, jotka tulee huomioida:</a:t>
            </a:r>
          </a:p>
          <a:p>
            <a:pPr marL="828040" indent="-228600">
              <a:lnSpc>
                <a:spcPct val="90000"/>
              </a:lnSpc>
              <a:spcAft>
                <a:spcPts val="600"/>
              </a:spcAft>
              <a:buFont typeface="Arial" panose="020B0604020202020204" pitchFamily="34" charset="0"/>
              <a:buChar char="•"/>
            </a:pPr>
            <a:endParaRPr lang="en-US" sz="2100">
              <a:effectLst/>
            </a:endParaRPr>
          </a:p>
          <a:p>
            <a:pPr marL="599440">
              <a:lnSpc>
                <a:spcPct val="90000"/>
              </a:lnSpc>
              <a:spcAft>
                <a:spcPts val="600"/>
              </a:spcAft>
            </a:pPr>
            <a:r>
              <a:rPr lang="en-US" sz="2100" b="1">
                <a:effectLst/>
              </a:rPr>
              <a:t>Rakennuspaikan sijainti:</a:t>
            </a:r>
            <a:r>
              <a:rPr lang="en-US" sz="2100">
                <a:effectLst/>
              </a:rPr>
              <a:t> </a:t>
            </a:r>
          </a:p>
          <a:p>
            <a:pPr marL="599440">
              <a:lnSpc>
                <a:spcPct val="90000"/>
              </a:lnSpc>
              <a:spcAft>
                <a:spcPts val="600"/>
              </a:spcAft>
            </a:pPr>
            <a:r>
              <a:rPr lang="en-US" sz="2100">
                <a:effectLst/>
              </a:rPr>
              <a:t>Sijoittumislupa tarvitaan, jos rakennuspaikka ei ole asemakaava-alueella tai jos rakennuspaikka poikkeaa yleiskaavan määräyksistä. </a:t>
            </a:r>
            <a:r>
              <a:rPr lang="en-US" sz="2100"/>
              <a:t>Sijoittumisen edellytykset katsotaan pääsääntöisesti rakentamisluvan yhteydessä. Rakennusluvaton rakennuskin voi tarvita sijoittumisluvan</a:t>
            </a:r>
            <a:endParaRPr lang="en-US" sz="2100">
              <a:effectLst/>
            </a:endParaRPr>
          </a:p>
          <a:p>
            <a:pPr marL="828040" indent="-228600">
              <a:lnSpc>
                <a:spcPct val="90000"/>
              </a:lnSpc>
              <a:spcAft>
                <a:spcPts val="600"/>
              </a:spcAft>
              <a:buFont typeface="Arial" panose="020B0604020202020204" pitchFamily="34" charset="0"/>
              <a:buChar char="•"/>
            </a:pPr>
            <a:endParaRPr lang="en-US" sz="2100">
              <a:effectLst/>
            </a:endParaRPr>
          </a:p>
          <a:p>
            <a:pPr marL="599440">
              <a:lnSpc>
                <a:spcPct val="90000"/>
              </a:lnSpc>
              <a:spcAft>
                <a:spcPts val="600"/>
              </a:spcAft>
            </a:pPr>
            <a:r>
              <a:rPr lang="en-US" sz="2100" b="1">
                <a:effectLst/>
              </a:rPr>
              <a:t>Hakemus:</a:t>
            </a:r>
            <a:r>
              <a:rPr lang="en-US" sz="2100">
                <a:effectLst/>
              </a:rPr>
              <a:t> </a:t>
            </a:r>
          </a:p>
          <a:p>
            <a:pPr marL="599440">
              <a:lnSpc>
                <a:spcPct val="90000"/>
              </a:lnSpc>
              <a:spcAft>
                <a:spcPts val="600"/>
              </a:spcAft>
            </a:pPr>
            <a:r>
              <a:rPr lang="en-US" sz="2100">
                <a:effectLst/>
              </a:rPr>
              <a:t>Sijoittumislupaa haetaan kunnan rakennusvalvontaviranomaiselta. Hakemukseen tulee liittää tarvittavat suunnitelmat ja selvitykset, kuten asemapiirros ja rakennuksen sijoittuminen tontille.</a:t>
            </a:r>
          </a:p>
          <a:p>
            <a:pPr marL="828040" indent="-228600">
              <a:lnSpc>
                <a:spcPct val="90000"/>
              </a:lnSpc>
              <a:spcAft>
                <a:spcPts val="600"/>
              </a:spcAft>
              <a:buFont typeface="Arial" panose="020B0604020202020204" pitchFamily="34" charset="0"/>
              <a:buChar char="•"/>
            </a:pPr>
            <a:endParaRPr lang="en-US" sz="2100">
              <a:effectLst/>
            </a:endParaRPr>
          </a:p>
          <a:p>
            <a:pPr marL="599440">
              <a:lnSpc>
                <a:spcPct val="90000"/>
              </a:lnSpc>
              <a:spcAft>
                <a:spcPts val="600"/>
              </a:spcAft>
            </a:pPr>
            <a:r>
              <a:rPr lang="en-US" sz="2100" b="1">
                <a:effectLst/>
              </a:rPr>
              <a:t>Naapureiden kuuleminen:</a:t>
            </a:r>
            <a:r>
              <a:rPr lang="en-US" sz="2100">
                <a:effectLst/>
              </a:rPr>
              <a:t> </a:t>
            </a:r>
          </a:p>
          <a:p>
            <a:pPr marL="599440">
              <a:lnSpc>
                <a:spcPct val="90000"/>
              </a:lnSpc>
              <a:spcAft>
                <a:spcPts val="600"/>
              </a:spcAft>
            </a:pPr>
            <a:r>
              <a:rPr lang="en-US" sz="2100">
                <a:effectLst/>
              </a:rPr>
              <a:t>Kunnan rakennusvalvonta kuulee naapureita sijoittumislupahakemuksen yhteydessä. Tämä varmistaa, että rakennus ei aiheuta kohtuutonta haittaa naapureille.</a:t>
            </a:r>
          </a:p>
          <a:p>
            <a:pPr marL="828040" indent="-228600">
              <a:lnSpc>
                <a:spcPct val="90000"/>
              </a:lnSpc>
              <a:spcAft>
                <a:spcPts val="600"/>
              </a:spcAft>
              <a:buFont typeface="Arial" panose="020B0604020202020204" pitchFamily="34" charset="0"/>
              <a:buChar char="•"/>
            </a:pPr>
            <a:endParaRPr lang="en-US" sz="2100">
              <a:effectLst/>
            </a:endParaRPr>
          </a:p>
          <a:p>
            <a:pPr marL="599440">
              <a:lnSpc>
                <a:spcPct val="90000"/>
              </a:lnSpc>
              <a:spcAft>
                <a:spcPts val="600"/>
              </a:spcAft>
            </a:pPr>
            <a:r>
              <a:rPr lang="en-US" sz="2100" b="1">
                <a:effectLst/>
              </a:rPr>
              <a:t>Päätös:</a:t>
            </a:r>
            <a:r>
              <a:rPr lang="en-US" sz="2100">
                <a:effectLst/>
              </a:rPr>
              <a:t> </a:t>
            </a:r>
          </a:p>
          <a:p>
            <a:pPr marL="599440">
              <a:lnSpc>
                <a:spcPct val="90000"/>
              </a:lnSpc>
              <a:spcAft>
                <a:spcPts val="600"/>
              </a:spcAft>
            </a:pPr>
            <a:r>
              <a:rPr lang="en-US" sz="2100">
                <a:effectLst/>
              </a:rPr>
              <a:t>Kunnan rakennusvalvonta tekee päätöksen sijoittumisluvasta. Päätöksessä otetaan huomioon kaavamääräykset, ympäristövaikutukset ja naapureiden mielipiteet.</a:t>
            </a:r>
          </a:p>
        </p:txBody>
      </p:sp>
      <p:pic>
        <p:nvPicPr>
          <p:cNvPr id="5" name="Kuva 4" descr="Kuva, joka sisältää kohteen Fontti, Grafiikka, logo, clipart&#10;&#10;Kuvaus luotu automaattisesti">
            <a:extLst>
              <a:ext uri="{FF2B5EF4-FFF2-40B4-BE49-F238E27FC236}">
                <a16:creationId xmlns:a16="http://schemas.microsoft.com/office/drawing/2014/main" id="{C6101F42-E2F7-8F4D-8753-AD4E87AF9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647" y="6124575"/>
            <a:ext cx="974310" cy="576524"/>
          </a:xfrm>
          <a:prstGeom prst="rect">
            <a:avLst/>
          </a:prstGeom>
        </p:spPr>
      </p:pic>
    </p:spTree>
    <p:extLst>
      <p:ext uri="{BB962C8B-B14F-4D97-AF65-F5344CB8AC3E}">
        <p14:creationId xmlns:p14="http://schemas.microsoft.com/office/powerpoint/2010/main" val="1972866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artta, teksti, atlas&#10;&#10;Kuvaus luotu automaattisesti">
            <a:extLst>
              <a:ext uri="{FF2B5EF4-FFF2-40B4-BE49-F238E27FC236}">
                <a16:creationId xmlns:a16="http://schemas.microsoft.com/office/drawing/2014/main" id="{DDE263A0-ECFE-B7DA-F295-8799812ED669}"/>
              </a:ext>
            </a:extLst>
          </p:cNvPr>
          <p:cNvPicPr>
            <a:picLocks noChangeAspect="1"/>
          </p:cNvPicPr>
          <p:nvPr/>
        </p:nvPicPr>
        <p:blipFill>
          <a:blip r:embed="rId2">
            <a:extLst>
              <a:ext uri="{28A0092B-C50C-407E-A947-70E740481C1C}">
                <a14:useLocalDpi xmlns:a14="http://schemas.microsoft.com/office/drawing/2010/main" val="0"/>
              </a:ext>
            </a:extLst>
          </a:blip>
          <a:srcRect r="2104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iruutu 2">
            <a:extLst>
              <a:ext uri="{FF2B5EF4-FFF2-40B4-BE49-F238E27FC236}">
                <a16:creationId xmlns:a16="http://schemas.microsoft.com/office/drawing/2014/main" id="{5EC5DE57-D334-0C21-E8CE-D78459C4928A}"/>
              </a:ext>
            </a:extLst>
          </p:cNvPr>
          <p:cNvSpPr txBox="1"/>
          <p:nvPr/>
        </p:nvSpPr>
        <p:spPr>
          <a:xfrm>
            <a:off x="838200" y="419878"/>
            <a:ext cx="10685106" cy="5757085"/>
          </a:xfrm>
          <a:prstGeom prst="rect">
            <a:avLst/>
          </a:prstGeom>
        </p:spPr>
        <p:txBody>
          <a:bodyPr vert="horz" lIns="91440" tIns="45720" rIns="91440" bIns="45720" rtlCol="0">
            <a:normAutofit/>
          </a:bodyPr>
          <a:lstStyle/>
          <a:p>
            <a:pPr>
              <a:lnSpc>
                <a:spcPct val="90000"/>
              </a:lnSpc>
              <a:spcAft>
                <a:spcPts val="600"/>
              </a:spcAft>
            </a:pPr>
            <a:r>
              <a:rPr lang="en-US" sz="2400" b="1">
                <a:effectLst/>
              </a:rPr>
              <a:t>Huomioitavat </a:t>
            </a:r>
            <a:r>
              <a:rPr lang="en-US" sz="2400" b="1"/>
              <a:t>asiat</a:t>
            </a:r>
            <a:r>
              <a:rPr lang="en-US" sz="2400" b="1">
                <a:effectLst/>
              </a:rPr>
              <a:t> rakennuksen sijoittumisessa</a:t>
            </a:r>
            <a:endParaRPr lang="en-US" sz="2400">
              <a:effectLst/>
            </a:endParaRPr>
          </a:p>
          <a:p>
            <a:pPr>
              <a:lnSpc>
                <a:spcPct val="90000"/>
              </a:lnSpc>
              <a:spcAft>
                <a:spcPts val="600"/>
              </a:spcAft>
            </a:pPr>
            <a:endParaRPr lang="en-US">
              <a:effectLst/>
            </a:endParaRPr>
          </a:p>
          <a:p>
            <a:pPr marL="599440">
              <a:lnSpc>
                <a:spcPct val="90000"/>
              </a:lnSpc>
              <a:spcAft>
                <a:spcPts val="600"/>
              </a:spcAft>
            </a:pPr>
            <a:r>
              <a:rPr lang="en-US" b="1">
                <a:effectLst/>
              </a:rPr>
              <a:t>Kaavamääräykset:</a:t>
            </a:r>
            <a:r>
              <a:rPr lang="en-US">
                <a:effectLst/>
              </a:rPr>
              <a:t> </a:t>
            </a:r>
          </a:p>
          <a:p>
            <a:pPr marL="599440">
              <a:lnSpc>
                <a:spcPct val="90000"/>
              </a:lnSpc>
              <a:spcAft>
                <a:spcPts val="600"/>
              </a:spcAft>
            </a:pPr>
            <a:r>
              <a:rPr lang="en-US">
                <a:effectLst/>
              </a:rPr>
              <a:t>Varmista, että rakennus täyttää alueen kaavamääräykset ja rakennusjärjestyksen ehdot.</a:t>
            </a:r>
          </a:p>
          <a:p>
            <a:pPr marL="599440">
              <a:lnSpc>
                <a:spcPct val="90000"/>
              </a:lnSpc>
              <a:spcAft>
                <a:spcPts val="600"/>
              </a:spcAft>
            </a:pPr>
            <a:r>
              <a:rPr lang="en-US">
                <a:effectLst/>
              </a:rPr>
              <a:t> </a:t>
            </a:r>
          </a:p>
          <a:p>
            <a:pPr marL="599440">
              <a:lnSpc>
                <a:spcPct val="90000"/>
              </a:lnSpc>
              <a:spcAft>
                <a:spcPts val="600"/>
              </a:spcAft>
            </a:pPr>
            <a:r>
              <a:rPr lang="en-US" b="1">
                <a:effectLst/>
              </a:rPr>
              <a:t>Ympäristövaikutukset:</a:t>
            </a:r>
            <a:r>
              <a:rPr lang="en-US">
                <a:effectLst/>
              </a:rPr>
              <a:t> </a:t>
            </a:r>
          </a:p>
          <a:p>
            <a:pPr marL="599440">
              <a:lnSpc>
                <a:spcPct val="90000"/>
              </a:lnSpc>
              <a:spcAft>
                <a:spcPts val="600"/>
              </a:spcAft>
            </a:pPr>
            <a:r>
              <a:rPr lang="en-US">
                <a:effectLst/>
              </a:rPr>
              <a:t>Arvioi rakennuksen vaikutukset ympäristöön, kuten maisemaan ja luonnon monimuotoisuuteen.</a:t>
            </a:r>
          </a:p>
          <a:p>
            <a:pPr marL="599440">
              <a:lnSpc>
                <a:spcPct val="90000"/>
              </a:lnSpc>
              <a:spcAft>
                <a:spcPts val="600"/>
              </a:spcAft>
            </a:pPr>
            <a:r>
              <a:rPr lang="en-US">
                <a:effectLst/>
              </a:rPr>
              <a:t> </a:t>
            </a:r>
          </a:p>
          <a:p>
            <a:pPr marL="599440">
              <a:lnSpc>
                <a:spcPct val="90000"/>
              </a:lnSpc>
              <a:spcAft>
                <a:spcPts val="600"/>
              </a:spcAft>
            </a:pPr>
            <a:r>
              <a:rPr lang="en-US" b="1">
                <a:effectLst/>
              </a:rPr>
              <a:t>Rakennuksen sijoittuminen:</a:t>
            </a:r>
            <a:r>
              <a:rPr lang="en-US">
                <a:effectLst/>
              </a:rPr>
              <a:t> </a:t>
            </a:r>
          </a:p>
          <a:p>
            <a:pPr marL="599440">
              <a:lnSpc>
                <a:spcPct val="90000"/>
              </a:lnSpc>
              <a:spcAft>
                <a:spcPts val="600"/>
              </a:spcAft>
            </a:pPr>
            <a:r>
              <a:rPr lang="en-US">
                <a:effectLst/>
              </a:rPr>
              <a:t>Suunnittele rakennuksen sijoittuminen siten, että se sulautuu ympäristöön ja täyttää kaikki tekniset vaatimukset.</a:t>
            </a:r>
          </a:p>
          <a:p>
            <a:pPr marL="599440">
              <a:lnSpc>
                <a:spcPct val="90000"/>
              </a:lnSpc>
              <a:spcAft>
                <a:spcPts val="600"/>
              </a:spcAft>
            </a:pPr>
            <a:r>
              <a:rPr lang="en-US">
                <a:effectLst/>
              </a:rPr>
              <a:t> </a:t>
            </a:r>
          </a:p>
          <a:p>
            <a:pPr marL="599440">
              <a:lnSpc>
                <a:spcPct val="90000"/>
              </a:lnSpc>
              <a:spcAft>
                <a:spcPts val="600"/>
              </a:spcAft>
            </a:pPr>
            <a:r>
              <a:rPr lang="en-US">
                <a:effectLst/>
              </a:rPr>
              <a:t>Sijoittumislupa on tärkeä osa haja-asutusalueelle rakentamista, ja sen avulla varmistetaan, että rakennusprojekti sujuu ongelmitta ja täyttää kaikki vaatimukset</a:t>
            </a:r>
          </a:p>
        </p:txBody>
      </p:sp>
      <p:pic>
        <p:nvPicPr>
          <p:cNvPr id="5" name="Kuva 4" descr="Kuva, joka sisältää kohteen Fontti, Grafiikka, logo, clipart&#10;&#10;Kuvaus luotu automaattisesti">
            <a:extLst>
              <a:ext uri="{FF2B5EF4-FFF2-40B4-BE49-F238E27FC236}">
                <a16:creationId xmlns:a16="http://schemas.microsoft.com/office/drawing/2014/main" id="{3E640D31-C539-766D-DECB-AA0F85D5A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8050" y="6168736"/>
            <a:ext cx="1027450" cy="607968"/>
          </a:xfrm>
          <a:prstGeom prst="rect">
            <a:avLst/>
          </a:prstGeom>
        </p:spPr>
      </p:pic>
    </p:spTree>
    <p:extLst>
      <p:ext uri="{BB962C8B-B14F-4D97-AF65-F5344CB8AC3E}">
        <p14:creationId xmlns:p14="http://schemas.microsoft.com/office/powerpoint/2010/main" val="3803684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GlowDiffused/>
                    </a14:imgEffect>
                  </a14:imgLayer>
                </a14:imgProps>
              </a:ext>
            </a:extLst>
          </a:blip>
          <a:srcRect/>
          <a:tile tx="0" ty="0" sx="100000" sy="100000" flip="xy" algn="tl"/>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mökki, piha-, puu, hirsimökki&#10;&#10;Kuvaus luotu automaattisesti">
            <a:extLst>
              <a:ext uri="{FF2B5EF4-FFF2-40B4-BE49-F238E27FC236}">
                <a16:creationId xmlns:a16="http://schemas.microsoft.com/office/drawing/2014/main" id="{2871CD90-A401-2DF4-1BEE-EBEC44700F59}"/>
              </a:ext>
            </a:extLst>
          </p:cNvPr>
          <p:cNvPicPr>
            <a:picLocks noChangeAspect="1"/>
          </p:cNvPicPr>
          <p:nvPr/>
        </p:nvPicPr>
        <p:blipFill>
          <a:blip r:embed="rId4">
            <a:alphaModFix amt="61000"/>
            <a:extLst>
              <a:ext uri="{28A0092B-C50C-407E-A947-70E740481C1C}">
                <a14:useLocalDpi xmlns:a14="http://schemas.microsoft.com/office/drawing/2010/main" val="0"/>
              </a:ext>
            </a:extLst>
          </a:blip>
          <a:srcRect r="7999" b="1"/>
          <a:stretch/>
        </p:blipFill>
        <p:spPr>
          <a:xfrm>
            <a:off x="4012163" y="1"/>
            <a:ext cx="8179835" cy="685800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iruutu 2">
            <a:extLst>
              <a:ext uri="{FF2B5EF4-FFF2-40B4-BE49-F238E27FC236}">
                <a16:creationId xmlns:a16="http://schemas.microsoft.com/office/drawing/2014/main" id="{3DB08454-E24C-6138-357D-93D7046C831D}"/>
              </a:ext>
            </a:extLst>
          </p:cNvPr>
          <p:cNvSpPr txBox="1"/>
          <p:nvPr/>
        </p:nvSpPr>
        <p:spPr>
          <a:xfrm>
            <a:off x="438150" y="429767"/>
            <a:ext cx="11750801" cy="5923407"/>
          </a:xfrm>
          <a:prstGeom prst="rect">
            <a:avLst/>
          </a:prstGeom>
        </p:spPr>
        <p:txBody>
          <a:bodyPr vert="horz" lIns="91440" tIns="45720" rIns="91440" bIns="45720" rtlCol="0">
            <a:noAutofit/>
          </a:bodyPr>
          <a:lstStyle/>
          <a:p>
            <a:pPr>
              <a:lnSpc>
                <a:spcPct val="90000"/>
              </a:lnSpc>
              <a:spcAft>
                <a:spcPts val="600"/>
              </a:spcAft>
            </a:pPr>
            <a:r>
              <a:rPr lang="en-US" sz="2400" b="1">
                <a:effectLst/>
              </a:rPr>
              <a:t>Käytännön </a:t>
            </a:r>
            <a:r>
              <a:rPr lang="en-US" sz="2400" b="1"/>
              <a:t>e</a:t>
            </a:r>
            <a:r>
              <a:rPr lang="en-US" sz="2400" b="1">
                <a:effectLst/>
              </a:rPr>
              <a:t>simerkki</a:t>
            </a:r>
          </a:p>
          <a:p>
            <a:pPr indent="-228600">
              <a:lnSpc>
                <a:spcPct val="90000"/>
              </a:lnSpc>
              <a:spcAft>
                <a:spcPts val="600"/>
              </a:spcAft>
              <a:buFont typeface="Arial" panose="020B0604020202020204" pitchFamily="34" charset="0"/>
              <a:buChar char="•"/>
            </a:pPr>
            <a:endParaRPr lang="en-US">
              <a:effectLst/>
            </a:endParaRPr>
          </a:p>
          <a:p>
            <a:pPr marL="599440">
              <a:lnSpc>
                <a:spcPct val="90000"/>
              </a:lnSpc>
              <a:spcAft>
                <a:spcPts val="600"/>
              </a:spcAft>
            </a:pPr>
            <a:r>
              <a:rPr lang="en-US">
                <a:effectLst/>
              </a:rPr>
              <a:t>Henkilö omistaa vapaa-ajan tontin Rautjärven alueella ja haluaa rakentaa mökin ja saunan. Hän voi rakentaa mökin vähintään 25 metrin päähän rantaviivasta ja saunan samalle tontille, kunhan saunan koko ei ylitä 25 neliömetriä ja vähintään 15 metrin etäisyydelle rantaviivasta. Näin hän noudattaa yleiskaavan määräyksiä ja suojelee samalla rantaympäristöä.</a:t>
            </a:r>
          </a:p>
          <a:p>
            <a:pPr marL="828040" indent="-228600">
              <a:lnSpc>
                <a:spcPct val="90000"/>
              </a:lnSpc>
              <a:spcAft>
                <a:spcPts val="600"/>
              </a:spcAft>
              <a:buFont typeface="Arial" panose="020B0604020202020204" pitchFamily="34" charset="0"/>
              <a:buChar char="•"/>
            </a:pPr>
            <a:endParaRPr lang="en-US">
              <a:effectLst/>
            </a:endParaRPr>
          </a:p>
          <a:p>
            <a:pPr marL="599440">
              <a:lnSpc>
                <a:spcPct val="90000"/>
              </a:lnSpc>
              <a:spcAft>
                <a:spcPts val="600"/>
              </a:spcAft>
            </a:pPr>
            <a:r>
              <a:rPr lang="en-US" u="sng"/>
              <a:t>Mikäli halutaan rakentaa Rakentamislain salliman alle 30m² rakennusluvattoman mutta yli 25 m² rakennuksen tarvitsee hakea poikkeamislupa yleiskaavasta. Kyseessä on yleiskaavan salliman rakennusoikeuden ylittämisestä.</a:t>
            </a:r>
            <a:endParaRPr lang="en-US" u="sng">
              <a:effectLst/>
            </a:endParaRPr>
          </a:p>
          <a:p>
            <a:pPr marL="828040" indent="-228600">
              <a:lnSpc>
                <a:spcPct val="90000"/>
              </a:lnSpc>
              <a:spcAft>
                <a:spcPts val="600"/>
              </a:spcAft>
              <a:buFont typeface="Arial" panose="020B0604020202020204" pitchFamily="34" charset="0"/>
              <a:buChar char="•"/>
            </a:pPr>
            <a:endParaRPr lang="en-US">
              <a:effectLst/>
            </a:endParaRPr>
          </a:p>
          <a:p>
            <a:pPr marL="599440">
              <a:lnSpc>
                <a:spcPct val="90000"/>
              </a:lnSpc>
              <a:spcAft>
                <a:spcPts val="600"/>
              </a:spcAft>
            </a:pPr>
            <a:r>
              <a:rPr lang="en-US" b="1" i="1">
                <a:effectLst/>
              </a:rPr>
              <a:t>Ote yleiskaava määräyksistä:</a:t>
            </a:r>
            <a:r>
              <a:rPr lang="en-US" i="1">
                <a:effectLst/>
              </a:rPr>
              <a:t> </a:t>
            </a:r>
          </a:p>
          <a:p>
            <a:pPr marL="599440">
              <a:lnSpc>
                <a:spcPct val="90000"/>
              </a:lnSpc>
              <a:spcAft>
                <a:spcPts val="600"/>
              </a:spcAft>
            </a:pPr>
            <a:r>
              <a:rPr lang="en-US" i="1">
                <a:effectLst/>
              </a:rPr>
              <a:t>A-, RA-, RA-1 ja RA-s alueiden rakentamista koskevat määräykset: Alueelle sijoitettavan asunnon tai loma-asunnon etäisyys keskivedenkorkeuden mukaisesta rantaviivasta tulee olla vähintään 25 metriä sekä erillisen kerrosalaltaan enintään 25 k-m2 suuruisen saunarakennuksen etäisyys rantaviivasta vähintään 15 metriä, mikäli maasto-olosuhteet eivät muuta osoita. </a:t>
            </a:r>
          </a:p>
          <a:p>
            <a:pPr marL="828040" indent="-228600">
              <a:lnSpc>
                <a:spcPct val="90000"/>
              </a:lnSpc>
              <a:spcAft>
                <a:spcPts val="600"/>
              </a:spcAft>
              <a:buFont typeface="Arial" panose="020B0604020202020204" pitchFamily="34" charset="0"/>
              <a:buChar char="•"/>
            </a:pPr>
            <a:endParaRPr lang="en-US" i="1"/>
          </a:p>
          <a:p>
            <a:pPr marL="599440">
              <a:lnSpc>
                <a:spcPct val="90000"/>
              </a:lnSpc>
              <a:spcAft>
                <a:spcPts val="600"/>
              </a:spcAft>
            </a:pPr>
            <a:r>
              <a:rPr lang="en-US" i="1">
                <a:effectLst/>
              </a:rPr>
              <a:t>Kullekin rakennuspaikalle 15 metrin etäisyydelle rannasta voidaan rakentaa enintään 25 k-m2 suuruisen rantasaunan lisäksi joko savusauna, talousrakennus (grillikota) tai (grilli) katos, joka on kerrosalaltaan enintään 15 m2. Kullekin rakennuspaikalle saa rakentaa maksimissaan 5 rakennusta.</a:t>
            </a:r>
            <a:endParaRPr lang="en-US">
              <a:effectLst/>
            </a:endParaRPr>
          </a:p>
        </p:txBody>
      </p:sp>
      <p:pic>
        <p:nvPicPr>
          <p:cNvPr id="5" name="Kuva 4" descr="Kuva, joka sisältää kohteen Fontti, Grafiikka, logo, clipart&#10;&#10;Kuvaus luotu automaattisesti">
            <a:extLst>
              <a:ext uri="{FF2B5EF4-FFF2-40B4-BE49-F238E27FC236}">
                <a16:creationId xmlns:a16="http://schemas.microsoft.com/office/drawing/2014/main" id="{BE5A0012-9BFF-D83B-CD96-F7E5327DCB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62677" y="6257925"/>
            <a:ext cx="905288" cy="535682"/>
          </a:xfrm>
          <a:prstGeom prst="rect">
            <a:avLst/>
          </a:prstGeom>
        </p:spPr>
      </p:pic>
    </p:spTree>
    <p:extLst>
      <p:ext uri="{BB962C8B-B14F-4D97-AF65-F5344CB8AC3E}">
        <p14:creationId xmlns:p14="http://schemas.microsoft.com/office/powerpoint/2010/main" val="372490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xy" algn="tl"/>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uva 5" descr="Kuva, joka sisältää kohteen käsipeili&#10;&#10;Kuvaus luotu automaattisesti">
            <a:extLst>
              <a:ext uri="{FF2B5EF4-FFF2-40B4-BE49-F238E27FC236}">
                <a16:creationId xmlns:a16="http://schemas.microsoft.com/office/drawing/2014/main" id="{34E5628A-2938-7635-7910-4D5E8B8F88B0}"/>
              </a:ext>
            </a:extLst>
          </p:cNvPr>
          <p:cNvPicPr>
            <a:picLocks noChangeAspect="1"/>
          </p:cNvPicPr>
          <p:nvPr/>
        </p:nvPicPr>
        <p:blipFill>
          <a:blip r:embed="rId3">
            <a:alphaModFix amt="29000"/>
            <a:extLst>
              <a:ext uri="{28A0092B-C50C-407E-A947-70E740481C1C}">
                <a14:useLocalDpi xmlns:a14="http://schemas.microsoft.com/office/drawing/2010/main" val="0"/>
              </a:ext>
            </a:extLst>
          </a:blip>
          <a:srcRect l="13457" r="13457"/>
          <a:stretch/>
        </p:blipFill>
        <p:spPr>
          <a:xfrm>
            <a:off x="4948015" y="1722519"/>
            <a:ext cx="7240936" cy="5135482"/>
          </a:xfrm>
          <a:prstGeom prst="rect">
            <a:avLst/>
          </a:prstGeom>
          <a:blipFill dpi="0" rotWithShape="1">
            <a:blip r:embed="rId4">
              <a:alphaModFix amt="29000"/>
            </a:blip>
            <a:srcRect/>
            <a:tile tx="0" ty="0" sx="100000" sy="100000" flip="xy" algn="tl"/>
          </a:blipFill>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iruutu 2">
            <a:extLst>
              <a:ext uri="{FF2B5EF4-FFF2-40B4-BE49-F238E27FC236}">
                <a16:creationId xmlns:a16="http://schemas.microsoft.com/office/drawing/2014/main" id="{B6014130-F1BC-2C25-CF10-D9EF7B462877}"/>
              </a:ext>
            </a:extLst>
          </p:cNvPr>
          <p:cNvSpPr txBox="1"/>
          <p:nvPr/>
        </p:nvSpPr>
        <p:spPr>
          <a:xfrm>
            <a:off x="1446245" y="317242"/>
            <a:ext cx="7614919" cy="585972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400" b="1">
              <a:effectLst/>
            </a:endParaRPr>
          </a:p>
          <a:p>
            <a:pPr indent="-228600">
              <a:lnSpc>
                <a:spcPct val="90000"/>
              </a:lnSpc>
              <a:spcAft>
                <a:spcPts val="600"/>
              </a:spcAft>
              <a:buFont typeface="Arial" panose="020B0604020202020204" pitchFamily="34" charset="0"/>
              <a:buChar char="•"/>
            </a:pPr>
            <a:endParaRPr lang="en-US" sz="1400" b="1"/>
          </a:p>
          <a:p>
            <a:pPr indent="-228600">
              <a:lnSpc>
                <a:spcPct val="90000"/>
              </a:lnSpc>
              <a:spcAft>
                <a:spcPts val="600"/>
              </a:spcAft>
              <a:buFont typeface="Arial" panose="020B0604020202020204" pitchFamily="34" charset="0"/>
              <a:buChar char="•"/>
            </a:pPr>
            <a:endParaRPr lang="en-US" sz="1400" b="1">
              <a:effectLst/>
            </a:endParaRPr>
          </a:p>
          <a:p>
            <a:pPr>
              <a:lnSpc>
                <a:spcPct val="90000"/>
              </a:lnSpc>
              <a:spcAft>
                <a:spcPts val="600"/>
              </a:spcAft>
            </a:pPr>
            <a:r>
              <a:rPr lang="en-US" sz="2400" b="1">
                <a:effectLst/>
              </a:rPr>
              <a:t>Yhteenveto</a:t>
            </a:r>
          </a:p>
          <a:p>
            <a:pPr indent="-228600">
              <a:lnSpc>
                <a:spcPct val="90000"/>
              </a:lnSpc>
              <a:spcAft>
                <a:spcPts val="600"/>
              </a:spcAft>
              <a:buFont typeface="Arial" panose="020B0604020202020204" pitchFamily="34" charset="0"/>
              <a:buChar char="•"/>
            </a:pPr>
            <a:endParaRPr lang="en-US" b="1"/>
          </a:p>
          <a:p>
            <a:pPr indent="-228600">
              <a:lnSpc>
                <a:spcPct val="90000"/>
              </a:lnSpc>
              <a:spcAft>
                <a:spcPts val="600"/>
              </a:spcAft>
              <a:buFont typeface="Arial" panose="020B0604020202020204" pitchFamily="34" charset="0"/>
              <a:buChar char="•"/>
            </a:pPr>
            <a:endParaRPr lang="en-US">
              <a:effectLst/>
            </a:endParaRPr>
          </a:p>
          <a:p>
            <a:pPr>
              <a:lnSpc>
                <a:spcPct val="90000"/>
              </a:lnSpc>
              <a:spcAft>
                <a:spcPts val="600"/>
              </a:spcAft>
            </a:pPr>
            <a:r>
              <a:rPr lang="en-US">
                <a:effectLst/>
              </a:rPr>
              <a:t>Rautjärven kunnan yleiskaava ja rakennusjärjestys asettaa selkeät rajoitukset rantarakentamiselle, jotta ympäristö säilyy mahdollisimman luonnonmukaisena ja kestävänä. </a:t>
            </a:r>
          </a:p>
          <a:p>
            <a:pPr indent="-228600">
              <a:lnSpc>
                <a:spcPct val="90000"/>
              </a:lnSpc>
              <a:spcAft>
                <a:spcPts val="600"/>
              </a:spcAft>
              <a:buFont typeface="Arial" panose="020B0604020202020204" pitchFamily="34" charset="0"/>
              <a:buChar char="•"/>
            </a:pPr>
            <a:endParaRPr lang="en-US"/>
          </a:p>
          <a:p>
            <a:pPr>
              <a:lnSpc>
                <a:spcPct val="90000"/>
              </a:lnSpc>
              <a:spcAft>
                <a:spcPts val="600"/>
              </a:spcAft>
            </a:pPr>
            <a:r>
              <a:rPr lang="en-US">
                <a:effectLst/>
              </a:rPr>
              <a:t>Rakennusten etäisyydet ja määrät on suunniteltu suojelemaan rantavyöhykkeen ekosysteemiä ja maisemallisia arvoja.</a:t>
            </a:r>
            <a:endParaRPr lang="en-US"/>
          </a:p>
          <a:p>
            <a:pPr>
              <a:lnSpc>
                <a:spcPct val="90000"/>
              </a:lnSpc>
              <a:spcAft>
                <a:spcPts val="600"/>
              </a:spcAft>
            </a:pPr>
            <a:endParaRPr lang="en-US">
              <a:latin typeface="Aptos" panose="02110004020202020204"/>
              <a:cs typeface="Segoe UI"/>
            </a:endParaRPr>
          </a:p>
          <a:p>
            <a:r>
              <a:rPr lang="en-US" b="1">
                <a:latin typeface="Segoe UI"/>
                <a:cs typeface="Segoe UI"/>
              </a:rPr>
              <a:t>Rakennusjärjestysehdotukseen voi tutustua alla olevan linkin kautta</a:t>
            </a:r>
            <a:endParaRPr lang="en-US"/>
          </a:p>
          <a:p>
            <a:r>
              <a:rPr lang="en-US" b="1">
                <a:hlinkClick r:id="rId5"/>
              </a:rPr>
              <a:t>Rakennusjärjestysehdotus 2025</a:t>
            </a:r>
            <a:endParaRPr lang="en-US"/>
          </a:p>
          <a:p>
            <a:r>
              <a:rPr lang="en-US">
                <a:solidFill>
                  <a:srgbClr val="212529"/>
                </a:solidFill>
                <a:ea typeface="+mn-lt"/>
                <a:cs typeface="+mn-lt"/>
              </a:rPr>
              <a:t>Mahdolliset mielipiteet asiasta tulee toimittaa 3.3.2025 klo 15 mennessä liikelaitos- ja lupajohtokunnalle, Simpeleentie 12, 56800 Simpele tai sähköisesti </a:t>
            </a:r>
            <a:r>
              <a:rPr lang="en-US">
                <a:solidFill>
                  <a:srgbClr val="212529"/>
                </a:solidFill>
                <a:ea typeface="+mn-lt"/>
                <a:cs typeface="+mn-lt"/>
                <a:hlinkClick r:id="rId6"/>
              </a:rPr>
              <a:t>rautjarven.kunta@rautjarvi.fi</a:t>
            </a:r>
            <a:r>
              <a:rPr lang="en-US">
                <a:solidFill>
                  <a:srgbClr val="212529"/>
                </a:solidFill>
                <a:ea typeface="+mn-lt"/>
                <a:cs typeface="+mn-lt"/>
              </a:rPr>
              <a:t> </a:t>
            </a:r>
            <a:endParaRPr lang="en-US"/>
          </a:p>
          <a:p>
            <a:pPr>
              <a:lnSpc>
                <a:spcPct val="90000"/>
              </a:lnSpc>
              <a:spcAft>
                <a:spcPts val="600"/>
              </a:spcAft>
            </a:pPr>
            <a:endParaRPr lang="en-US"/>
          </a:p>
        </p:txBody>
      </p:sp>
    </p:spTree>
    <p:extLst>
      <p:ext uri="{BB962C8B-B14F-4D97-AF65-F5344CB8AC3E}">
        <p14:creationId xmlns:p14="http://schemas.microsoft.com/office/powerpoint/2010/main" val="3855506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Kuva 8" descr="Kuva, joka sisältää kohteen piha-, puu, kasvi, vesi&#10;&#10;Kuvaus luotu automaattisesti">
            <a:extLst>
              <a:ext uri="{FF2B5EF4-FFF2-40B4-BE49-F238E27FC236}">
                <a16:creationId xmlns:a16="http://schemas.microsoft.com/office/drawing/2014/main" id="{B38F56E2-FA86-7F38-5AEC-9B14714ABEAF}"/>
              </a:ext>
            </a:extLst>
          </p:cNvPr>
          <p:cNvPicPr>
            <a:picLocks noChangeAspect="1"/>
          </p:cNvPicPr>
          <p:nvPr/>
        </p:nvPicPr>
        <p:blipFill>
          <a:blip r:embed="rId2">
            <a:extLst>
              <a:ext uri="{28A0092B-C50C-407E-A947-70E740481C1C}">
                <a14:useLocalDpi xmlns:a14="http://schemas.microsoft.com/office/drawing/2010/main" val="0"/>
              </a:ext>
            </a:extLst>
          </a:blip>
          <a:srcRect l="4840" r="4570" b="1"/>
          <a:stretch/>
        </p:blipFill>
        <p:spPr>
          <a:xfrm>
            <a:off x="2522356" y="10"/>
            <a:ext cx="9669642" cy="6857990"/>
          </a:xfrm>
          <a:prstGeom prst="rect">
            <a:avLst/>
          </a:prstGeom>
        </p:spPr>
      </p:pic>
      <p:sp>
        <p:nvSpPr>
          <p:cNvPr id="30" name="Rectangle 2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0EC6B46-C8F3-3C6A-46B3-A56B263C5B27}"/>
              </a:ext>
            </a:extLst>
          </p:cNvPr>
          <p:cNvSpPr>
            <a:spLocks noGrp="1"/>
          </p:cNvSpPr>
          <p:nvPr>
            <p:ph type="title"/>
          </p:nvPr>
        </p:nvSpPr>
        <p:spPr>
          <a:xfrm>
            <a:off x="177282" y="93306"/>
            <a:ext cx="6546981" cy="2171731"/>
          </a:xfrm>
        </p:spPr>
        <p:txBody>
          <a:bodyPr>
            <a:normAutofit/>
          </a:bodyPr>
          <a:lstStyle/>
          <a:p>
            <a:r>
              <a:rPr lang="fi-FI" sz="2000" b="1" kern="0">
                <a:effectLst/>
                <a:latin typeface="Segoe UI" panose="020B0502040204020203" pitchFamily="34" charset="0"/>
                <a:ea typeface="Times New Roman" panose="02020603050405020304" pitchFamily="18" charset="0"/>
                <a:cs typeface="Times New Roman" panose="02020603050405020304" pitchFamily="18" charset="0"/>
              </a:rPr>
              <a:t>Rakentamislain muutosten syitä:</a:t>
            </a:r>
            <a:br>
              <a:rPr lang="fi-FI" sz="1600" kern="100">
                <a:effectLst/>
                <a:latin typeface="Aptos" panose="020B0004020202020204" pitchFamily="34" charset="0"/>
                <a:ea typeface="Aptos" panose="020B0004020202020204" pitchFamily="34" charset="0"/>
                <a:cs typeface="Times New Roman" panose="02020603050405020304" pitchFamily="18" charset="0"/>
              </a:rPr>
            </a:br>
            <a:br>
              <a:rPr lang="fi-FI" sz="1600" kern="100">
                <a:effectLst/>
                <a:latin typeface="Aptos" panose="020B0004020202020204" pitchFamily="34" charset="0"/>
                <a:ea typeface="Aptos" panose="020B0004020202020204" pitchFamily="34" charset="0"/>
                <a:cs typeface="Times New Roman" panose="02020603050405020304" pitchFamily="18" charset="0"/>
              </a:rPr>
            </a:br>
            <a:r>
              <a:rPr lang="fi-FI" sz="1600" kern="0">
                <a:effectLst/>
                <a:latin typeface="Segoe UI" panose="020B0502040204020203" pitchFamily="34" charset="0"/>
                <a:ea typeface="Times New Roman" panose="02020603050405020304" pitchFamily="18" charset="0"/>
                <a:cs typeface="Times New Roman" panose="02020603050405020304" pitchFamily="18" charset="0"/>
              </a:rPr>
              <a:t>Uusi rakentamislaki (751/2023) astui voimaan 1. tammikuuta 2025 ja tuo mukanaan merkittäviä muutoksia rakennusprosessiin Suomessa. Tässä katsaus lain keskeisiin muutoksiin ja tavoitteisiin:</a:t>
            </a:r>
            <a:br>
              <a:rPr lang="fi-FI" sz="1300" kern="100">
                <a:effectLst/>
                <a:latin typeface="Aptos" panose="020B0004020202020204" pitchFamily="34" charset="0"/>
                <a:ea typeface="Aptos" panose="020B0004020202020204" pitchFamily="34" charset="0"/>
                <a:cs typeface="Times New Roman" panose="02020603050405020304" pitchFamily="18" charset="0"/>
              </a:rPr>
            </a:br>
            <a:endParaRPr lang="fi-FI" sz="1300"/>
          </a:p>
        </p:txBody>
      </p:sp>
      <p:sp>
        <p:nvSpPr>
          <p:cNvPr id="3" name="Sisällön paikkamerkki 2">
            <a:extLst>
              <a:ext uri="{FF2B5EF4-FFF2-40B4-BE49-F238E27FC236}">
                <a16:creationId xmlns:a16="http://schemas.microsoft.com/office/drawing/2014/main" id="{72CB5075-7148-4C49-E86C-AF25F4D2465C}"/>
              </a:ext>
            </a:extLst>
          </p:cNvPr>
          <p:cNvSpPr>
            <a:spLocks noGrp="1"/>
          </p:cNvSpPr>
          <p:nvPr>
            <p:ph idx="1"/>
          </p:nvPr>
        </p:nvSpPr>
        <p:spPr>
          <a:xfrm>
            <a:off x="111967" y="1744824"/>
            <a:ext cx="6242180" cy="4926564"/>
          </a:xfrm>
        </p:spPr>
        <p:txBody>
          <a:bodyPr>
            <a:normAutofit fontScale="85000" lnSpcReduction="10000"/>
          </a:bodyPr>
          <a:lstStyle/>
          <a:p>
            <a:pPr indent="0">
              <a:buNone/>
            </a:pPr>
            <a:r>
              <a:rPr lang="fi-FI" sz="1900" b="1" kern="0">
                <a:effectLst/>
                <a:latin typeface="Segoe UI" panose="020B0502040204020203" pitchFamily="34" charset="0"/>
                <a:ea typeface="Times New Roman" panose="02020603050405020304" pitchFamily="18" charset="0"/>
                <a:cs typeface="Times New Roman" panose="02020603050405020304" pitchFamily="18" charset="0"/>
              </a:rPr>
              <a:t>Lupaprosessien Yksinkertaistaminen</a:t>
            </a:r>
            <a:r>
              <a:rPr lang="fi-FI" sz="1900" kern="0">
                <a:effectLst/>
                <a:latin typeface="Segoe UI" panose="020B0502040204020203" pitchFamily="34" charset="0"/>
                <a:ea typeface="Times New Roman" panose="02020603050405020304" pitchFamily="18" charset="0"/>
                <a:cs typeface="Times New Roman" panose="02020603050405020304" pitchFamily="18" charset="0"/>
              </a:rPr>
              <a:t>:</a:t>
            </a:r>
            <a:endParaRPr lang="fi-FI" sz="1900" kern="100">
              <a:effectLst/>
              <a:latin typeface="Aptos" panose="020B0004020202020204" pitchFamily="34" charset="0"/>
              <a:ea typeface="Aptos" panose="020B0004020202020204" pitchFamily="34" charset="0"/>
              <a:cs typeface="Times New Roman" panose="02020603050405020304" pitchFamily="18" charset="0"/>
            </a:endParaRPr>
          </a:p>
          <a:p>
            <a:pPr marL="599440" indent="0">
              <a:buNone/>
            </a:pPr>
            <a:r>
              <a:rPr lang="fi-FI" sz="1900" kern="100">
                <a:effectLst/>
                <a:latin typeface="Segoe UI" panose="020B0502040204020203" pitchFamily="34" charset="0"/>
                <a:ea typeface="Aptos" panose="020B0004020202020204" pitchFamily="34" charset="0"/>
                <a:cs typeface="Times New Roman" panose="02020603050405020304" pitchFamily="18" charset="0"/>
              </a:rPr>
              <a:t>Rakennuslupa, toimenpidelupa ja toimenpideilmoitus yhdistetään yhdeksi lupamuodoksi, rakentamisluvaksi.</a:t>
            </a:r>
            <a:r>
              <a:rPr lang="fi-FI" sz="1900" kern="100">
                <a:latin typeface="Aptos" panose="020B0004020202020204" pitchFamily="34" charset="0"/>
                <a:ea typeface="Aptos" panose="020B0004020202020204" pitchFamily="34" charset="0"/>
                <a:cs typeface="Times New Roman" panose="02020603050405020304" pitchFamily="18" charset="0"/>
              </a:rPr>
              <a:t> </a:t>
            </a:r>
            <a:r>
              <a:rPr lang="fi-FI" sz="1900">
                <a:effectLst/>
                <a:latin typeface="Segoe UI" panose="020B0502040204020203" pitchFamily="34" charset="0"/>
                <a:ea typeface="Aptos" panose="020B0004020202020204" pitchFamily="34" charset="0"/>
              </a:rPr>
              <a:t>Lupaa edellyttävien hankkeiden kynnystä nostetaan, esimerkiksi alle 30 neliön varaston tai pihasaunan voi rakentaa ilman lupaa, kunhan muut määräykset täyttyvät</a:t>
            </a:r>
          </a:p>
          <a:p>
            <a:pPr indent="0">
              <a:buNone/>
            </a:pPr>
            <a:r>
              <a:rPr lang="fi-FI" sz="1900" b="1" kern="0">
                <a:effectLst/>
                <a:latin typeface="Segoe UI" panose="020B0502040204020203" pitchFamily="34" charset="0"/>
                <a:ea typeface="Times New Roman" panose="02020603050405020304" pitchFamily="18" charset="0"/>
                <a:cs typeface="Times New Roman" panose="02020603050405020304" pitchFamily="18" charset="0"/>
              </a:rPr>
              <a:t>Kestävä Rakentaminen</a:t>
            </a:r>
            <a:r>
              <a:rPr lang="fi-FI" sz="1900" kern="0">
                <a:effectLst/>
                <a:latin typeface="Segoe UI" panose="020B0502040204020203" pitchFamily="34" charset="0"/>
                <a:ea typeface="Times New Roman" panose="02020603050405020304" pitchFamily="18" charset="0"/>
                <a:cs typeface="Times New Roman" panose="02020603050405020304" pitchFamily="18" charset="0"/>
              </a:rPr>
              <a:t>:</a:t>
            </a:r>
            <a:endParaRPr lang="fi-FI" sz="1900" kern="100">
              <a:effectLst/>
              <a:latin typeface="Aptos" panose="020B0004020202020204" pitchFamily="34" charset="0"/>
              <a:ea typeface="Aptos" panose="020B0004020202020204" pitchFamily="34" charset="0"/>
              <a:cs typeface="Times New Roman" panose="02020603050405020304" pitchFamily="18" charset="0"/>
            </a:endParaRPr>
          </a:p>
          <a:p>
            <a:pPr marL="599440" indent="0">
              <a:buNone/>
            </a:pPr>
            <a:r>
              <a:rPr lang="fi-FI" sz="1900" kern="100">
                <a:effectLst/>
                <a:latin typeface="Segoe UI" panose="020B0502040204020203" pitchFamily="34" charset="0"/>
                <a:ea typeface="Aptos" panose="020B0004020202020204" pitchFamily="34" charset="0"/>
                <a:cs typeface="Times New Roman" panose="02020603050405020304" pitchFamily="18" charset="0"/>
              </a:rPr>
              <a:t>Laki painottaa vähähiilisiä rakennusmateriaaleja ja energiatehokkuutta.</a:t>
            </a:r>
            <a:r>
              <a:rPr lang="fi-FI" sz="1900" kern="100">
                <a:latin typeface="Aptos" panose="020B0004020202020204" pitchFamily="34" charset="0"/>
                <a:ea typeface="Aptos" panose="020B0004020202020204" pitchFamily="34" charset="0"/>
                <a:cs typeface="Times New Roman" panose="02020603050405020304" pitchFamily="18" charset="0"/>
              </a:rPr>
              <a:t> </a:t>
            </a:r>
            <a:r>
              <a:rPr lang="fi-FI" sz="1900" kern="100">
                <a:effectLst/>
                <a:latin typeface="Segoe UI" panose="020B0502040204020203" pitchFamily="34" charset="0"/>
                <a:ea typeface="Aptos" panose="020B0004020202020204" pitchFamily="34" charset="0"/>
                <a:cs typeface="Times New Roman" panose="02020603050405020304" pitchFamily="18" charset="0"/>
              </a:rPr>
              <a:t>Rakennuksen hiilijalanjälkilaskenta ja vähähiilisyysvaatimukset tulevat voimaan 1. tammikuuta 2026.</a:t>
            </a:r>
          </a:p>
          <a:p>
            <a:pPr indent="0">
              <a:buNone/>
            </a:pPr>
            <a:r>
              <a:rPr lang="fi-FI" sz="1900" b="1" kern="0">
                <a:effectLst/>
                <a:latin typeface="Segoe UI" panose="020B0502040204020203" pitchFamily="34" charset="0"/>
                <a:ea typeface="Times New Roman" panose="02020603050405020304" pitchFamily="18" charset="0"/>
                <a:cs typeface="Times New Roman" panose="02020603050405020304" pitchFamily="18" charset="0"/>
              </a:rPr>
              <a:t>Digitalisaatio</a:t>
            </a:r>
            <a:r>
              <a:rPr lang="fi-FI" sz="1900" kern="0">
                <a:effectLst/>
                <a:latin typeface="Segoe UI" panose="020B0502040204020203" pitchFamily="34" charset="0"/>
                <a:ea typeface="Times New Roman" panose="02020603050405020304" pitchFamily="18" charset="0"/>
                <a:cs typeface="Times New Roman" panose="02020603050405020304" pitchFamily="18" charset="0"/>
              </a:rPr>
              <a:t>:</a:t>
            </a:r>
            <a:endParaRPr lang="fi-FI" sz="1900" kern="100">
              <a:effectLst/>
              <a:latin typeface="Aptos" panose="020B0004020202020204" pitchFamily="34" charset="0"/>
              <a:ea typeface="Aptos" panose="020B0004020202020204" pitchFamily="34" charset="0"/>
              <a:cs typeface="Times New Roman" panose="02020603050405020304" pitchFamily="18" charset="0"/>
            </a:endParaRPr>
          </a:p>
          <a:p>
            <a:pPr marL="599440" indent="0">
              <a:buNone/>
            </a:pPr>
            <a:r>
              <a:rPr lang="fi-FI" sz="1900" kern="100">
                <a:effectLst/>
                <a:latin typeface="Segoe UI" panose="020B0502040204020203" pitchFamily="34" charset="0"/>
                <a:ea typeface="Aptos" panose="020B0004020202020204" pitchFamily="34" charset="0"/>
                <a:cs typeface="Times New Roman" panose="02020603050405020304" pitchFamily="18" charset="0"/>
              </a:rPr>
              <a:t>Rakentamisluvan tietomallipohjaisuus ja digitaalisten työkalujen käyttö rakennusprojekteissa edistetään.</a:t>
            </a:r>
            <a:r>
              <a:rPr lang="fi-FI" sz="1900" kern="100">
                <a:latin typeface="Aptos" panose="020B0004020202020204" pitchFamily="34" charset="0"/>
                <a:ea typeface="Aptos" panose="020B0004020202020204" pitchFamily="34" charset="0"/>
                <a:cs typeface="Times New Roman" panose="02020603050405020304" pitchFamily="18" charset="0"/>
              </a:rPr>
              <a:t> </a:t>
            </a:r>
            <a:r>
              <a:rPr lang="fi-FI" sz="1900" kern="100">
                <a:effectLst/>
                <a:latin typeface="Segoe UI" panose="020B0502040204020203" pitchFamily="34" charset="0"/>
                <a:ea typeface="Aptos" panose="020B0004020202020204" pitchFamily="34" charset="0"/>
                <a:cs typeface="Times New Roman" panose="02020603050405020304" pitchFamily="18" charset="0"/>
              </a:rPr>
              <a:t>Rakentamisluvan käsittelylle on säädetty määräaika, joka on pääsääntöisesti kolme kuukautta. </a:t>
            </a:r>
          </a:p>
          <a:p>
            <a:pPr indent="0">
              <a:buNone/>
            </a:pPr>
            <a:r>
              <a:rPr lang="fi-FI" sz="1900" b="1" kern="0">
                <a:effectLst/>
                <a:latin typeface="Segoe UI" panose="020B0502040204020203" pitchFamily="34" charset="0"/>
                <a:ea typeface="Times New Roman" panose="02020603050405020304" pitchFamily="18" charset="0"/>
                <a:cs typeface="Times New Roman" panose="02020603050405020304" pitchFamily="18" charset="0"/>
              </a:rPr>
              <a:t>Tontin Käytön Tehostaminen</a:t>
            </a:r>
            <a:r>
              <a:rPr lang="fi-FI" sz="1900" kern="0">
                <a:effectLst/>
                <a:latin typeface="Segoe UI" panose="020B0502040204020203" pitchFamily="34" charset="0"/>
                <a:ea typeface="Times New Roman" panose="02020603050405020304" pitchFamily="18" charset="0"/>
                <a:cs typeface="Times New Roman" panose="02020603050405020304" pitchFamily="18" charset="0"/>
              </a:rPr>
              <a:t>:</a:t>
            </a:r>
            <a:endParaRPr lang="fi-FI" sz="1900" kern="100">
              <a:effectLst/>
              <a:latin typeface="Aptos" panose="020B0004020202020204" pitchFamily="34" charset="0"/>
              <a:ea typeface="Aptos" panose="020B0004020202020204" pitchFamily="34" charset="0"/>
              <a:cs typeface="Times New Roman" panose="02020603050405020304" pitchFamily="18" charset="0"/>
            </a:endParaRPr>
          </a:p>
          <a:p>
            <a:pPr marL="685800" indent="0">
              <a:buNone/>
            </a:pPr>
            <a:r>
              <a:rPr lang="fi-FI" sz="1900" kern="0">
                <a:effectLst/>
                <a:latin typeface="Segoe UI" panose="020B0502040204020203" pitchFamily="34" charset="0"/>
                <a:ea typeface="Times New Roman" panose="02020603050405020304" pitchFamily="18" charset="0"/>
                <a:cs typeface="Times New Roman" panose="02020603050405020304" pitchFamily="18" charset="0"/>
              </a:rPr>
              <a:t>Uudistus kannustaa tehokkaampaan maankäyttöön kaupunkialueilla, sallien esimerkiksi korkeampien rakennusten rakentamisen tietyillä alueilla.</a:t>
            </a:r>
            <a:endParaRPr lang="fi-FI" sz="1900" kern="100">
              <a:effectLst/>
              <a:latin typeface="Aptos" panose="020B0004020202020204" pitchFamily="34" charset="0"/>
              <a:ea typeface="Aptos" panose="020B0004020202020204" pitchFamily="34" charset="0"/>
              <a:cs typeface="Times New Roman" panose="02020603050405020304" pitchFamily="18" charset="0"/>
            </a:endParaRPr>
          </a:p>
          <a:p>
            <a:pPr marL="599440" indent="0">
              <a:buNone/>
            </a:pPr>
            <a:endParaRPr lang="fi-FI" sz="800" kern="100">
              <a:effectLst/>
              <a:latin typeface="Aptos" panose="020B0004020202020204" pitchFamily="34" charset="0"/>
              <a:ea typeface="Aptos" panose="020B0004020202020204" pitchFamily="34" charset="0"/>
              <a:cs typeface="Times New Roman" panose="02020603050405020304" pitchFamily="18" charset="0"/>
            </a:endParaRPr>
          </a:p>
          <a:p>
            <a:pPr marL="599440" indent="0">
              <a:buNone/>
            </a:pPr>
            <a:endParaRPr lang="fi-FI" sz="800" kern="100">
              <a:effectLst/>
              <a:latin typeface="Aptos" panose="020B0004020202020204" pitchFamily="34" charset="0"/>
              <a:ea typeface="Aptos" panose="020B0004020202020204" pitchFamily="34" charset="0"/>
              <a:cs typeface="Times New Roman" panose="02020603050405020304" pitchFamily="18" charset="0"/>
            </a:endParaRPr>
          </a:p>
          <a:p>
            <a:pPr marL="599440" indent="0">
              <a:buNone/>
            </a:pPr>
            <a:endParaRPr lang="fi-FI" sz="800"/>
          </a:p>
        </p:txBody>
      </p:sp>
      <p:pic>
        <p:nvPicPr>
          <p:cNvPr id="11" name="Kuva 10" descr="Kuva, joka sisältää kohteen Fontti, Grafiikka, logo, clipart&#10;&#10;Kuvaus luotu automaattisesti">
            <a:extLst>
              <a:ext uri="{FF2B5EF4-FFF2-40B4-BE49-F238E27FC236}">
                <a16:creationId xmlns:a16="http://schemas.microsoft.com/office/drawing/2014/main" id="{B7901F17-381C-1078-1F64-2B76ACE70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8012" y="6238875"/>
            <a:ext cx="882021" cy="521914"/>
          </a:xfrm>
          <a:prstGeom prst="rect">
            <a:avLst/>
          </a:prstGeom>
        </p:spPr>
      </p:pic>
    </p:spTree>
    <p:extLst>
      <p:ext uri="{BB962C8B-B14F-4D97-AF65-F5344CB8AC3E}">
        <p14:creationId xmlns:p14="http://schemas.microsoft.com/office/powerpoint/2010/main" val="1551911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Kuva 7" descr="Kuva, joka sisältää kohteen sisä-, huonekalu, seinä, pöytä&#10;&#10;Kuvaus luotu automaattisesti">
            <a:extLst>
              <a:ext uri="{FF2B5EF4-FFF2-40B4-BE49-F238E27FC236}">
                <a16:creationId xmlns:a16="http://schemas.microsoft.com/office/drawing/2014/main" id="{A72769F0-2390-1929-CBC6-4431820D5635}"/>
              </a:ext>
            </a:extLst>
          </p:cNvPr>
          <p:cNvPicPr>
            <a:picLocks noChangeAspect="1"/>
          </p:cNvPicPr>
          <p:nvPr/>
        </p:nvPicPr>
        <p:blipFill>
          <a:blip r:embed="rId2">
            <a:extLst>
              <a:ext uri="{28A0092B-C50C-407E-A947-70E740481C1C}">
                <a14:useLocalDpi xmlns:a14="http://schemas.microsoft.com/office/drawing/2010/main" val="0"/>
              </a:ext>
            </a:extLst>
          </a:blip>
          <a:srcRect l="19480" r="13898" b="1"/>
          <a:stretch/>
        </p:blipFill>
        <p:spPr>
          <a:xfrm>
            <a:off x="2522356" y="10"/>
            <a:ext cx="9669642" cy="6857990"/>
          </a:xfrm>
          <a:prstGeom prst="rect">
            <a:avLst/>
          </a:prstGeom>
        </p:spPr>
      </p:pic>
      <p:sp>
        <p:nvSpPr>
          <p:cNvPr id="25" name="Rectangle 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iruutu 2">
            <a:extLst>
              <a:ext uri="{FF2B5EF4-FFF2-40B4-BE49-F238E27FC236}">
                <a16:creationId xmlns:a16="http://schemas.microsoft.com/office/drawing/2014/main" id="{E5F81FA8-ED3A-E937-CBB3-57F2E756C105}"/>
              </a:ext>
            </a:extLst>
          </p:cNvPr>
          <p:cNvSpPr txBox="1"/>
          <p:nvPr/>
        </p:nvSpPr>
        <p:spPr>
          <a:xfrm>
            <a:off x="270588" y="214604"/>
            <a:ext cx="4422710" cy="6083559"/>
          </a:xfrm>
          <a:prstGeom prst="rect">
            <a:avLst/>
          </a:prstGeom>
        </p:spPr>
        <p:txBody>
          <a:bodyPr vert="horz" lIns="91440" tIns="45720" rIns="91440" bIns="45720" rtlCol="0">
            <a:normAutofit/>
          </a:bodyPr>
          <a:lstStyle/>
          <a:p>
            <a:pPr>
              <a:lnSpc>
                <a:spcPct val="90000"/>
              </a:lnSpc>
              <a:spcAft>
                <a:spcPts val="600"/>
              </a:spcAft>
              <a:tabLst>
                <a:tab pos="450215" algn="l"/>
              </a:tabLst>
            </a:pPr>
            <a:r>
              <a:rPr lang="en-US" sz="2400" b="1">
                <a:effectLst/>
              </a:rPr>
              <a:t>Tavoitteet</a:t>
            </a:r>
          </a:p>
          <a:p>
            <a:pPr indent="-228600">
              <a:lnSpc>
                <a:spcPct val="90000"/>
              </a:lnSpc>
              <a:spcAft>
                <a:spcPts val="600"/>
              </a:spcAft>
              <a:buFont typeface="Arial" panose="020B0604020202020204" pitchFamily="34" charset="0"/>
              <a:buChar char="•"/>
              <a:tabLst>
                <a:tab pos="450215" algn="l"/>
              </a:tabLst>
            </a:pPr>
            <a:endParaRPr lang="en-US">
              <a:effectLst/>
            </a:endParaRPr>
          </a:p>
          <a:p>
            <a:pPr marL="599440">
              <a:lnSpc>
                <a:spcPct val="90000"/>
              </a:lnSpc>
              <a:spcAft>
                <a:spcPts val="600"/>
              </a:spcAft>
            </a:pPr>
            <a:r>
              <a:rPr lang="en-US" b="1">
                <a:effectLst/>
              </a:rPr>
              <a:t>Byrokratian vähentäminen</a:t>
            </a:r>
            <a:r>
              <a:rPr lang="en-US">
                <a:effectLst/>
              </a:rPr>
              <a:t>: </a:t>
            </a:r>
          </a:p>
          <a:p>
            <a:pPr marL="599440">
              <a:lnSpc>
                <a:spcPct val="90000"/>
              </a:lnSpc>
              <a:spcAft>
                <a:spcPts val="600"/>
              </a:spcAft>
            </a:pPr>
            <a:r>
              <a:rPr lang="en-US">
                <a:effectLst/>
              </a:rPr>
              <a:t>Helpottaa ja nopeuttaa lupaprosesseja sekä vähentää hallinnollista taakkaa.</a:t>
            </a:r>
          </a:p>
          <a:p>
            <a:pPr marL="828040" indent="-228600">
              <a:lnSpc>
                <a:spcPct val="90000"/>
              </a:lnSpc>
              <a:spcAft>
                <a:spcPts val="600"/>
              </a:spcAft>
              <a:buFont typeface="Arial" panose="020B0604020202020204" pitchFamily="34" charset="0"/>
              <a:buChar char="•"/>
            </a:pPr>
            <a:endParaRPr lang="en-US">
              <a:effectLst/>
            </a:endParaRPr>
          </a:p>
          <a:p>
            <a:pPr marL="599440">
              <a:lnSpc>
                <a:spcPct val="90000"/>
              </a:lnSpc>
              <a:spcAft>
                <a:spcPts val="600"/>
              </a:spcAft>
            </a:pPr>
            <a:r>
              <a:rPr lang="en-US" b="1">
                <a:effectLst/>
              </a:rPr>
              <a:t>Ilmastonmuutoksen torjunta</a:t>
            </a:r>
            <a:r>
              <a:rPr lang="en-US">
                <a:effectLst/>
              </a:rPr>
              <a:t>: </a:t>
            </a:r>
          </a:p>
          <a:p>
            <a:pPr marL="599440">
              <a:lnSpc>
                <a:spcPct val="90000"/>
              </a:lnSpc>
              <a:spcAft>
                <a:spcPts val="600"/>
              </a:spcAft>
            </a:pPr>
            <a:r>
              <a:rPr lang="en-US">
                <a:effectLst/>
              </a:rPr>
              <a:t>Edistää ympäristöystävällistä ja energiatehokasta rakentamista.</a:t>
            </a:r>
            <a:endParaRPr lang="en-US"/>
          </a:p>
          <a:p>
            <a:pPr marL="828040" indent="-228600">
              <a:lnSpc>
                <a:spcPct val="90000"/>
              </a:lnSpc>
              <a:spcAft>
                <a:spcPts val="600"/>
              </a:spcAft>
              <a:buFont typeface="Arial" panose="020B0604020202020204" pitchFamily="34" charset="0"/>
              <a:buChar char="•"/>
            </a:pPr>
            <a:endParaRPr lang="en-US">
              <a:effectLst/>
            </a:endParaRPr>
          </a:p>
          <a:p>
            <a:pPr marL="599440">
              <a:lnSpc>
                <a:spcPct val="90000"/>
              </a:lnSpc>
              <a:spcAft>
                <a:spcPts val="600"/>
              </a:spcAft>
            </a:pPr>
            <a:r>
              <a:rPr lang="en-US" b="1">
                <a:effectLst/>
              </a:rPr>
              <a:t>Rakennusten digitalisaatio</a:t>
            </a:r>
            <a:r>
              <a:rPr lang="en-US">
                <a:effectLst/>
              </a:rPr>
              <a:t>: </a:t>
            </a:r>
          </a:p>
          <a:p>
            <a:pPr marL="599440">
              <a:lnSpc>
                <a:spcPct val="90000"/>
              </a:lnSpc>
              <a:spcAft>
                <a:spcPts val="600"/>
              </a:spcAft>
            </a:pPr>
            <a:r>
              <a:rPr lang="en-US">
                <a:effectLst/>
              </a:rPr>
              <a:t>Parantaa rakennusten toimivuutta ja energiatehokkuutta digitaalisten työkalujen avulla.</a:t>
            </a:r>
          </a:p>
          <a:p>
            <a:pPr marL="599440">
              <a:lnSpc>
                <a:spcPct val="90000"/>
              </a:lnSpc>
              <a:spcAft>
                <a:spcPts val="600"/>
              </a:spcAft>
            </a:pPr>
            <a:r>
              <a:rPr lang="en-US">
                <a:effectLst/>
              </a:rPr>
              <a:t>Uusi laki pyrkii tekemään rakennusprosessista kestävämmän, laadukkaamman ja tehokkaamman</a:t>
            </a:r>
            <a:r>
              <a:rPr lang="en-US" sz="1100">
                <a:effectLst/>
              </a:rPr>
              <a:t>. </a:t>
            </a:r>
          </a:p>
        </p:txBody>
      </p:sp>
      <p:pic>
        <p:nvPicPr>
          <p:cNvPr id="10" name="Kuva 9" descr="Kuva, joka sisältää kohteen Fontti, Grafiikka, logo, clipart&#10;&#10;Kuvaus luotu automaattisesti">
            <a:extLst>
              <a:ext uri="{FF2B5EF4-FFF2-40B4-BE49-F238E27FC236}">
                <a16:creationId xmlns:a16="http://schemas.microsoft.com/office/drawing/2014/main" id="{5893EE65-98E9-C321-9A4C-3508DB816D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5200" y="6167115"/>
            <a:ext cx="971856" cy="575072"/>
          </a:xfrm>
          <a:prstGeom prst="rect">
            <a:avLst/>
          </a:prstGeom>
        </p:spPr>
      </p:pic>
    </p:spTree>
    <p:extLst>
      <p:ext uri="{BB962C8B-B14F-4D97-AF65-F5344CB8AC3E}">
        <p14:creationId xmlns:p14="http://schemas.microsoft.com/office/powerpoint/2010/main" val="397120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descr="Kuva, joka sisältää kohteen luonnos, diagrammi, Tekninen piirros, Suunnitelma&#10;&#10;Kuvaus luotu automaattisesti">
            <a:extLst>
              <a:ext uri="{FF2B5EF4-FFF2-40B4-BE49-F238E27FC236}">
                <a16:creationId xmlns:a16="http://schemas.microsoft.com/office/drawing/2014/main" id="{F014F5E9-E31D-7B60-6754-F44D6510687C}"/>
              </a:ext>
            </a:extLst>
          </p:cNvPr>
          <p:cNvPicPr>
            <a:picLocks noChangeAspect="1"/>
          </p:cNvPicPr>
          <p:nvPr/>
        </p:nvPicPr>
        <p:blipFill>
          <a:blip r:embed="rId2">
            <a:alphaModFix amt="49000"/>
            <a:extLst>
              <a:ext uri="{28A0092B-C50C-407E-A947-70E740481C1C}">
                <a14:useLocalDpi xmlns:a14="http://schemas.microsoft.com/office/drawing/2010/main" val="0"/>
              </a:ext>
            </a:extLst>
          </a:blip>
          <a:srcRect l="9525" r="20328" b="-1"/>
          <a:stretch/>
        </p:blipFill>
        <p:spPr>
          <a:xfrm>
            <a:off x="2522356" y="10"/>
            <a:ext cx="9669642" cy="6857990"/>
          </a:xfrm>
          <a:prstGeom prst="rect">
            <a:avLst/>
          </a:prstGeom>
          <a:noFill/>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21D7F5D-334F-6E89-1071-09A03E2377F3}"/>
              </a:ext>
            </a:extLst>
          </p:cNvPr>
          <p:cNvSpPr>
            <a:spLocks noGrp="1"/>
          </p:cNvSpPr>
          <p:nvPr>
            <p:ph type="title"/>
          </p:nvPr>
        </p:nvSpPr>
        <p:spPr>
          <a:xfrm>
            <a:off x="838200" y="365125"/>
            <a:ext cx="8035212" cy="1899912"/>
          </a:xfrm>
        </p:spPr>
        <p:txBody>
          <a:bodyPr>
            <a:normAutofit/>
          </a:bodyPr>
          <a:lstStyle/>
          <a:p>
            <a:r>
              <a:rPr lang="fi-FI" sz="4000" b="1" kern="0">
                <a:effectLst/>
                <a:latin typeface="Segoe UI" panose="020B0502040204020203" pitchFamily="34" charset="0"/>
                <a:ea typeface="Times New Roman" panose="02020603050405020304" pitchFamily="18" charset="0"/>
                <a:cs typeface="Times New Roman" panose="02020603050405020304" pitchFamily="18" charset="0"/>
              </a:rPr>
              <a:t>Keskeiset muutokset</a:t>
            </a:r>
            <a:br>
              <a:rPr lang="fi-FI" sz="4000" kern="100">
                <a:effectLst/>
                <a:latin typeface="Aptos" panose="020B0004020202020204" pitchFamily="34" charset="0"/>
                <a:ea typeface="Aptos" panose="020B0004020202020204" pitchFamily="34" charset="0"/>
                <a:cs typeface="Times New Roman" panose="02020603050405020304" pitchFamily="18" charset="0"/>
              </a:rPr>
            </a:br>
            <a:endParaRPr lang="fi-FI" sz="4000"/>
          </a:p>
        </p:txBody>
      </p:sp>
      <p:sp>
        <p:nvSpPr>
          <p:cNvPr id="3" name="Sisällön paikkamerkki 2">
            <a:extLst>
              <a:ext uri="{FF2B5EF4-FFF2-40B4-BE49-F238E27FC236}">
                <a16:creationId xmlns:a16="http://schemas.microsoft.com/office/drawing/2014/main" id="{84089141-6ECB-9B36-5049-E5A68331DE22}"/>
              </a:ext>
            </a:extLst>
          </p:cNvPr>
          <p:cNvSpPr>
            <a:spLocks noGrp="1"/>
          </p:cNvSpPr>
          <p:nvPr>
            <p:ph idx="1"/>
          </p:nvPr>
        </p:nvSpPr>
        <p:spPr>
          <a:xfrm>
            <a:off x="838200" y="1371600"/>
            <a:ext cx="10515600" cy="4805363"/>
          </a:xfrm>
        </p:spPr>
        <p:txBody>
          <a:bodyPr>
            <a:noAutofit/>
          </a:bodyPr>
          <a:lstStyle/>
          <a:p>
            <a:pPr indent="0">
              <a:buNone/>
            </a:pPr>
            <a:r>
              <a:rPr lang="fi-FI" sz="1800" b="1" kern="0">
                <a:effectLst/>
                <a:latin typeface="Segoe UI" panose="020B0502040204020203" pitchFamily="34" charset="0"/>
                <a:ea typeface="Times New Roman" panose="02020603050405020304" pitchFamily="18" charset="0"/>
                <a:cs typeface="Times New Roman" panose="02020603050405020304" pitchFamily="18" charset="0"/>
              </a:rPr>
              <a:t>Luvanvaraisuuden kynnys</a:t>
            </a:r>
            <a:r>
              <a:rPr lang="fi-FI" sz="1800" kern="0">
                <a:effectLst/>
                <a:latin typeface="Segoe UI" panose="020B0502040204020203" pitchFamily="34" charset="0"/>
                <a:ea typeface="Times New Roman" panose="02020603050405020304" pitchFamily="18" charset="0"/>
                <a:cs typeface="Times New Roman" panose="02020603050405020304" pitchFamily="18" charset="0"/>
              </a:rPr>
              <a:t>:</a:t>
            </a:r>
          </a:p>
          <a:p>
            <a:pPr indent="0">
              <a:buNone/>
            </a:pPr>
            <a:r>
              <a:rPr lang="fi-FI" sz="1800" kern="100">
                <a:effectLst/>
                <a:latin typeface="Aptos" panose="020B0004020202020204" pitchFamily="34" charset="0"/>
                <a:ea typeface="Aptos" panose="020B0004020202020204" pitchFamily="34" charset="0"/>
                <a:cs typeface="Times New Roman" panose="02020603050405020304" pitchFamily="18" charset="0"/>
              </a:rPr>
              <a:t>Uuden rakentamislain myötä tietyt pienet rakennusprojektit vapautuivat rakennuslupavaatimuksesta. Tässä on joitakin esimerkkejä:</a:t>
            </a:r>
          </a:p>
          <a:p>
            <a:pPr indent="0">
              <a:buNone/>
            </a:pPr>
            <a:r>
              <a:rPr lang="fi-FI" sz="1800" b="1" kern="100">
                <a:effectLst/>
                <a:latin typeface="Aptos" panose="020B0004020202020204" pitchFamily="34" charset="0"/>
                <a:ea typeface="Aptos" panose="020B0004020202020204" pitchFamily="34" charset="0"/>
                <a:cs typeface="Times New Roman" panose="02020603050405020304" pitchFamily="18" charset="0"/>
              </a:rPr>
              <a:t>Alle 30 m² rakennukset</a:t>
            </a:r>
            <a:r>
              <a:rPr lang="fi-FI" sz="1800" kern="100">
                <a:effectLst/>
                <a:latin typeface="Aptos" panose="020B0004020202020204" pitchFamily="34" charset="0"/>
                <a:ea typeface="Aptos" panose="020B0004020202020204" pitchFamily="34" charset="0"/>
                <a:cs typeface="Times New Roman" panose="02020603050405020304" pitchFamily="18" charset="0"/>
              </a:rPr>
              <a:t>: </a:t>
            </a:r>
          </a:p>
          <a:p>
            <a:pPr indent="0">
              <a:buNone/>
            </a:pPr>
            <a:r>
              <a:rPr lang="fi-FI" sz="1800" kern="100">
                <a:effectLst/>
                <a:latin typeface="Aptos" panose="020B0004020202020204" pitchFamily="34" charset="0"/>
                <a:ea typeface="Aptos" panose="020B0004020202020204" pitchFamily="34" charset="0"/>
                <a:cs typeface="Times New Roman" panose="02020603050405020304" pitchFamily="18" charset="0"/>
              </a:rPr>
              <a:t>Esimerkiksi pihasauna, autokatos, kesäkeittiö tai varasto, kunhan ne ovat kaavanmukaisia</a:t>
            </a:r>
            <a:endParaRPr lang="fi-FI" sz="1800" kern="100">
              <a:latin typeface="Aptos" panose="020B0004020202020204" pitchFamily="34" charset="0"/>
              <a:ea typeface="Aptos" panose="020B0004020202020204" pitchFamily="34" charset="0"/>
              <a:cs typeface="Times New Roman" panose="02020603050405020304" pitchFamily="18" charset="0"/>
            </a:endParaRPr>
          </a:p>
          <a:p>
            <a:pPr indent="0">
              <a:buNone/>
            </a:pPr>
            <a:r>
              <a:rPr lang="fi-FI" sz="1800" b="1" kern="100">
                <a:effectLst/>
                <a:latin typeface="Aptos" panose="020B0004020202020204" pitchFamily="34" charset="0"/>
                <a:ea typeface="Aptos" panose="020B0004020202020204" pitchFamily="34" charset="0"/>
                <a:cs typeface="Times New Roman" panose="02020603050405020304" pitchFamily="18" charset="0"/>
              </a:rPr>
              <a:t>Alle 50 m² katokset:</a:t>
            </a:r>
            <a:r>
              <a:rPr lang="fi-FI" sz="1800" kern="100">
                <a:effectLst/>
                <a:latin typeface="Aptos" panose="020B0004020202020204" pitchFamily="34" charset="0"/>
                <a:ea typeface="Aptos" panose="020B0004020202020204" pitchFamily="34" charset="0"/>
                <a:cs typeface="Times New Roman" panose="02020603050405020304" pitchFamily="18" charset="0"/>
              </a:rPr>
              <a:t> </a:t>
            </a:r>
          </a:p>
          <a:p>
            <a:pPr indent="0">
              <a:buNone/>
            </a:pPr>
            <a:r>
              <a:rPr lang="fi-FI" sz="1800" kern="100">
                <a:effectLst/>
                <a:latin typeface="Aptos" panose="020B0004020202020204" pitchFamily="34" charset="0"/>
                <a:ea typeface="Aptos" panose="020B0004020202020204" pitchFamily="34" charset="0"/>
                <a:cs typeface="Times New Roman" panose="02020603050405020304" pitchFamily="18" charset="0"/>
              </a:rPr>
              <a:t>Näihin kuuluvat esimerkiksi autokatokset.</a:t>
            </a:r>
          </a:p>
          <a:p>
            <a:pPr indent="0">
              <a:buNone/>
            </a:pPr>
            <a:r>
              <a:rPr lang="fi-FI" sz="1800" b="1" kern="100">
                <a:effectLst/>
                <a:latin typeface="Aptos" panose="020B0004020202020204" pitchFamily="34" charset="0"/>
                <a:ea typeface="Aptos" panose="020B0004020202020204" pitchFamily="34" charset="0"/>
                <a:cs typeface="Times New Roman" panose="02020603050405020304" pitchFamily="18" charset="0"/>
              </a:rPr>
              <a:t>Alle 120 m³ rakennukset:</a:t>
            </a:r>
            <a:r>
              <a:rPr lang="fi-FI" sz="1800" kern="100">
                <a:effectLst/>
                <a:latin typeface="Aptos" panose="020B0004020202020204" pitchFamily="34" charset="0"/>
                <a:ea typeface="Aptos" panose="020B0004020202020204" pitchFamily="34" charset="0"/>
                <a:cs typeface="Times New Roman" panose="02020603050405020304" pitchFamily="18" charset="0"/>
              </a:rPr>
              <a:t> </a:t>
            </a:r>
          </a:p>
          <a:p>
            <a:pPr indent="0">
              <a:buNone/>
            </a:pPr>
            <a:r>
              <a:rPr lang="fi-FI" sz="1800" kern="100">
                <a:effectLst/>
                <a:latin typeface="Aptos" panose="020B0004020202020204" pitchFamily="34" charset="0"/>
                <a:ea typeface="Aptos" panose="020B0004020202020204" pitchFamily="34" charset="0"/>
                <a:cs typeface="Times New Roman" panose="02020603050405020304" pitchFamily="18" charset="0"/>
              </a:rPr>
              <a:t>Jos kaavassa rakennusoikeus on annettu tilavuutena, kooltaan alle 120 m³ rakennukset eivät vaadi lupaa.</a:t>
            </a:r>
          </a:p>
          <a:p>
            <a:pPr indent="0">
              <a:buNone/>
            </a:pPr>
            <a:r>
              <a:rPr lang="fi-FI" sz="1800" kern="100">
                <a:effectLst/>
                <a:latin typeface="Aptos" panose="020B0004020202020204" pitchFamily="34" charset="0"/>
                <a:ea typeface="Aptos" panose="020B0004020202020204" pitchFamily="34" charset="0"/>
                <a:cs typeface="Times New Roman" panose="02020603050405020304" pitchFamily="18" charset="0"/>
              </a:rPr>
              <a:t>On kuitenkin tärkeää huomata, että vaikka lupaprosessi on poistettu, rakentamisen on edelleen täytettävä kaikki muut määräykset ja säännöt, kuten etäisyydet naapureihin ja palo-osastoinnit. Lisäksi rakennuksen asuttavuus arvioidaan ympäristöministeriön "hella"-periaatteen mukaisesti.</a:t>
            </a:r>
            <a:endParaRPr lang="fi-FI" sz="1800" kern="100">
              <a:latin typeface="Aptos" panose="020B0004020202020204" pitchFamily="34" charset="0"/>
              <a:ea typeface="Aptos" panose="020B0004020202020204" pitchFamily="34" charset="0"/>
              <a:cs typeface="Times New Roman" panose="02020603050405020304" pitchFamily="18" charset="0"/>
            </a:endParaRPr>
          </a:p>
          <a:p>
            <a:pPr indent="0">
              <a:buNone/>
            </a:pPr>
            <a:r>
              <a:rPr lang="fi-FI" sz="1800">
                <a:effectLst/>
                <a:latin typeface="Aptos" panose="020B0004020202020204" pitchFamily="34" charset="0"/>
                <a:ea typeface="Aptos" panose="020B0004020202020204" pitchFamily="34" charset="0"/>
                <a:cs typeface="Times New Roman" panose="02020603050405020304" pitchFamily="18" charset="0"/>
              </a:rPr>
              <a:t>Rakentamislupaa vaativien hankkeiden kynnystä on nostettu. Esimerkiksi alle 30 neliömetrin varaston tai pihasaunan voi rakentaa ilman lupaa, kunhan muut rakentamis- ja kaavamääräykset täyttyvät</a:t>
            </a:r>
            <a:endParaRPr lang="fi-FI" sz="1800"/>
          </a:p>
        </p:txBody>
      </p:sp>
      <p:pic>
        <p:nvPicPr>
          <p:cNvPr id="6" name="Kuva 5" descr="Kuva, joka sisältää kohteen Fontti, Grafiikka, logo, clipart&#10;&#10;Kuvaus luotu automaattisesti">
            <a:extLst>
              <a:ext uri="{FF2B5EF4-FFF2-40B4-BE49-F238E27FC236}">
                <a16:creationId xmlns:a16="http://schemas.microsoft.com/office/drawing/2014/main" id="{9A382720-D0A8-262D-B5FE-ED9C5AA4C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6002" y="6271834"/>
            <a:ext cx="830274" cy="491294"/>
          </a:xfrm>
          <a:prstGeom prst="rect">
            <a:avLst/>
          </a:prstGeom>
        </p:spPr>
      </p:pic>
    </p:spTree>
    <p:extLst>
      <p:ext uri="{BB962C8B-B14F-4D97-AF65-F5344CB8AC3E}">
        <p14:creationId xmlns:p14="http://schemas.microsoft.com/office/powerpoint/2010/main" val="3795795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luonnos, diagrammi, Tekninen piirros, Suunnitelma&#10;&#10;Kuvaus luotu automaattisesti">
            <a:extLst>
              <a:ext uri="{FF2B5EF4-FFF2-40B4-BE49-F238E27FC236}">
                <a16:creationId xmlns:a16="http://schemas.microsoft.com/office/drawing/2014/main" id="{9D590B5A-A394-F95C-8DE7-D8C2B0B09DA2}"/>
              </a:ext>
            </a:extLst>
          </p:cNvPr>
          <p:cNvPicPr>
            <a:picLocks noChangeAspect="1"/>
          </p:cNvPicPr>
          <p:nvPr/>
        </p:nvPicPr>
        <p:blipFill>
          <a:blip r:embed="rId3">
            <a:alphaModFix amt="33000"/>
            <a:extLst>
              <a:ext uri="{28A0092B-C50C-407E-A947-70E740481C1C}">
                <a14:useLocalDpi xmlns:a14="http://schemas.microsoft.com/office/drawing/2010/main" val="0"/>
              </a:ext>
            </a:extLst>
          </a:blip>
          <a:srcRect l="9525" r="20328" b="-1"/>
          <a:stretch/>
        </p:blipFill>
        <p:spPr>
          <a:xfrm>
            <a:off x="4590662" y="0"/>
            <a:ext cx="7644520" cy="6857999"/>
          </a:xfrm>
          <a:prstGeom prst="rect">
            <a:avLst/>
          </a:prstGeom>
          <a:noFill/>
          <a:effectLst>
            <a:reflection blurRad="444500" stA="45000" endPos="49000" dist="50800" dir="5400000" sy="-100000" algn="bl" rotWithShape="0"/>
          </a:effectLst>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iruutu 2">
            <a:extLst>
              <a:ext uri="{FF2B5EF4-FFF2-40B4-BE49-F238E27FC236}">
                <a16:creationId xmlns:a16="http://schemas.microsoft.com/office/drawing/2014/main" id="{EA2A7374-CDA3-E166-9985-D23EC81F47BE}"/>
              </a:ext>
            </a:extLst>
          </p:cNvPr>
          <p:cNvSpPr txBox="1"/>
          <p:nvPr/>
        </p:nvSpPr>
        <p:spPr>
          <a:xfrm>
            <a:off x="257175" y="247650"/>
            <a:ext cx="6029325" cy="6534150"/>
          </a:xfrm>
          <a:prstGeom prst="rect">
            <a:avLst/>
          </a:prstGeom>
          <a:noFill/>
        </p:spPr>
        <p:txBody>
          <a:bodyPr vert="horz" lIns="91440" tIns="45720" rIns="91440" bIns="45720" rtlCol="0">
            <a:normAutofit fontScale="70000" lnSpcReduction="20000"/>
          </a:bodyPr>
          <a:lstStyle/>
          <a:p>
            <a:pPr marL="370840">
              <a:lnSpc>
                <a:spcPct val="90000"/>
              </a:lnSpc>
              <a:spcAft>
                <a:spcPts val="600"/>
              </a:spcAft>
            </a:pPr>
            <a:r>
              <a:rPr lang="en-US" sz="3200" b="1"/>
              <a:t>Poikkeamisluvat:</a:t>
            </a:r>
            <a:endParaRPr lang="en-US" sz="3200">
              <a:effectLst/>
            </a:endParaRPr>
          </a:p>
          <a:p>
            <a:pPr marL="370840">
              <a:lnSpc>
                <a:spcPct val="90000"/>
              </a:lnSpc>
              <a:spcAft>
                <a:spcPts val="600"/>
              </a:spcAft>
            </a:pPr>
            <a:r>
              <a:rPr lang="en-US" sz="2300"/>
              <a:t>Rakennuksen käyttötarkoituksen muutos asumiseen on mahdollista myöntää poikkeamisluvalla, vaikka se olisi asemakaavan vastainen. Tämä helpottaa esimerkiksi toimistotilojen muuttamista asunnoiksi.</a:t>
            </a:r>
          </a:p>
          <a:p>
            <a:pPr marL="828040" indent="-228600">
              <a:lnSpc>
                <a:spcPct val="90000"/>
              </a:lnSpc>
              <a:spcAft>
                <a:spcPts val="600"/>
              </a:spcAft>
              <a:buFont typeface="Arial" panose="020B0604020202020204" pitchFamily="34" charset="0"/>
              <a:buChar char="•"/>
            </a:pPr>
            <a:endParaRPr lang="en-US" sz="2300"/>
          </a:p>
          <a:p>
            <a:pPr marL="370840">
              <a:lnSpc>
                <a:spcPct val="90000"/>
              </a:lnSpc>
              <a:spcAft>
                <a:spcPts val="600"/>
              </a:spcAft>
            </a:pPr>
            <a:r>
              <a:rPr lang="en-US" sz="2300" b="1"/>
              <a:t>Uuden rakentamislain 18 § </a:t>
            </a:r>
            <a:r>
              <a:rPr lang="en-US" sz="2300"/>
              <a:t>mukaan vapaa-ajan asunnon muuttaminen vakituiseen asumiseen on helpottunut. Kunta voi määritellä rakennusjärjestyksessä ne alueet ja edellytykset, joilla muutos ei vaadi poikkeamislupaa. Tämä tarkoittaa, että kunta voi sallia muutoksen ilman erillistä lupaprosessia, jos tietyt ehdot täyttyvät. Kunnan tuleekin tarkastelle tätä mahdollisuutta ja mahdollisesti määritellä ne alueet ja perusteet luopua poikkeamisesta.  </a:t>
            </a:r>
          </a:p>
          <a:p>
            <a:pPr marL="828040" indent="-228600">
              <a:lnSpc>
                <a:spcPct val="90000"/>
              </a:lnSpc>
              <a:spcAft>
                <a:spcPts val="600"/>
              </a:spcAft>
              <a:buFont typeface="Arial" panose="020B0604020202020204" pitchFamily="34" charset="0"/>
              <a:buChar char="•"/>
            </a:pPr>
            <a:endParaRPr lang="en-US" sz="2300" b="1">
              <a:effectLst/>
            </a:endParaRPr>
          </a:p>
          <a:p>
            <a:pPr marL="370840">
              <a:lnSpc>
                <a:spcPct val="90000"/>
              </a:lnSpc>
              <a:spcAft>
                <a:spcPts val="600"/>
              </a:spcAft>
            </a:pPr>
            <a:r>
              <a:rPr lang="en-US" sz="3200" b="1">
                <a:effectLst/>
              </a:rPr>
              <a:t>Lupapäätösten lainvoimaisuus</a:t>
            </a:r>
            <a:r>
              <a:rPr lang="en-US" sz="3200">
                <a:effectLst/>
              </a:rPr>
              <a:t>:</a:t>
            </a:r>
          </a:p>
          <a:p>
            <a:pPr marL="370840">
              <a:lnSpc>
                <a:spcPct val="90000"/>
              </a:lnSpc>
              <a:spcAft>
                <a:spcPts val="600"/>
              </a:spcAft>
            </a:pPr>
            <a:r>
              <a:rPr lang="en-US" sz="2300"/>
              <a:t>Lupapäätöksen lainvoimaisuus viivästyy, koska päätöksen lainvoimaisuutta joudutaan odottamaan seitsemän päivän tiedoksiantoajan ja 30 päivän muutoksenhakuajan vuoksi. Tämä tarkoittaa, että rakentajat joutuvat suunnittelemaan aikataulunsa tarkemmin ja varaamaan enemmän aikaa lupaprosessiin.</a:t>
            </a:r>
          </a:p>
          <a:p>
            <a:pPr marL="828040" indent="-228600">
              <a:lnSpc>
                <a:spcPct val="90000"/>
              </a:lnSpc>
              <a:spcAft>
                <a:spcPts val="600"/>
              </a:spcAft>
              <a:buFont typeface="Arial" panose="020B0604020202020204" pitchFamily="34" charset="0"/>
              <a:buChar char="•"/>
            </a:pPr>
            <a:endParaRPr lang="en-US" sz="3800"/>
          </a:p>
          <a:p>
            <a:pPr marL="370840">
              <a:lnSpc>
                <a:spcPct val="90000"/>
              </a:lnSpc>
              <a:spcAft>
                <a:spcPts val="600"/>
              </a:spcAft>
            </a:pPr>
            <a:r>
              <a:rPr lang="en-US" sz="3200" b="1">
                <a:effectLst/>
              </a:rPr>
              <a:t>Ilmastonmuutoksen hillintä ja kiertotalous:</a:t>
            </a:r>
            <a:endParaRPr lang="en-US" sz="3200"/>
          </a:p>
          <a:p>
            <a:pPr marL="370840">
              <a:lnSpc>
                <a:spcPct val="90000"/>
              </a:lnSpc>
              <a:spcAft>
                <a:spcPts val="600"/>
              </a:spcAft>
            </a:pPr>
            <a:r>
              <a:rPr lang="en-US" sz="2300"/>
              <a:t>Rakennushankkeissa on nyt otettava huomioon koko elinkaaren aikaiset ilmastovaikutukset. Tämä tarkoittaa, että rakennuksen suunnittelussa ja toteutuksessa on painotettava vähähiilisyyttä ja kiertotaloutta. Esimerkiksi rakennusmateriaalien valinnassa on suosittava kierrätettäviä ja vähäpäästöisiä vaihtoehtoja.</a:t>
            </a:r>
          </a:p>
          <a:p>
            <a:pPr marL="828040" indent="-228600">
              <a:lnSpc>
                <a:spcPct val="90000"/>
              </a:lnSpc>
              <a:spcAft>
                <a:spcPts val="600"/>
              </a:spcAft>
              <a:buFont typeface="Arial" panose="020B0604020202020204" pitchFamily="34" charset="0"/>
              <a:buChar char="•"/>
            </a:pPr>
            <a:endParaRPr lang="en-US" sz="700">
              <a:effectLst/>
            </a:endParaRPr>
          </a:p>
        </p:txBody>
      </p:sp>
      <p:pic>
        <p:nvPicPr>
          <p:cNvPr id="5" name="Kuva 4" descr="Kuva, joka sisältää kohteen Fontti, Grafiikka, logo, clipart&#10;&#10;Kuvaus luotu automaattisesti">
            <a:extLst>
              <a:ext uri="{FF2B5EF4-FFF2-40B4-BE49-F238E27FC236}">
                <a16:creationId xmlns:a16="http://schemas.microsoft.com/office/drawing/2014/main" id="{A337CF5D-522A-6BCC-3086-AA719AE64A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7300" y="6177160"/>
            <a:ext cx="1021826" cy="604640"/>
          </a:xfrm>
          <a:prstGeom prst="rect">
            <a:avLst/>
          </a:prstGeom>
        </p:spPr>
      </p:pic>
    </p:spTree>
    <p:extLst>
      <p:ext uri="{BB962C8B-B14F-4D97-AF65-F5344CB8AC3E}">
        <p14:creationId xmlns:p14="http://schemas.microsoft.com/office/powerpoint/2010/main" val="3338043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iruutu 6">
            <a:extLst>
              <a:ext uri="{FF2B5EF4-FFF2-40B4-BE49-F238E27FC236}">
                <a16:creationId xmlns:a16="http://schemas.microsoft.com/office/drawing/2014/main" id="{B20C1A59-E92E-23E0-69C0-0D5387F30B39}"/>
              </a:ext>
            </a:extLst>
          </p:cNvPr>
          <p:cNvSpPr txBox="1"/>
          <p:nvPr/>
        </p:nvSpPr>
        <p:spPr>
          <a:xfrm>
            <a:off x="-96536" y="541176"/>
            <a:ext cx="7812952" cy="5775648"/>
          </a:xfrm>
          <a:prstGeom prst="rect">
            <a:avLst/>
          </a:prstGeom>
        </p:spPr>
        <p:txBody>
          <a:bodyPr vert="horz" lIns="91440" tIns="45720" rIns="91440" bIns="45720" rtlCol="0">
            <a:normAutofit/>
          </a:bodyPr>
          <a:lstStyle/>
          <a:p>
            <a:pPr marL="221615">
              <a:lnSpc>
                <a:spcPct val="90000"/>
              </a:lnSpc>
              <a:spcAft>
                <a:spcPts val="600"/>
              </a:spcAft>
            </a:pPr>
            <a:r>
              <a:rPr lang="en-US" sz="2400" b="1" kern="0">
                <a:latin typeface="Segoe UI" panose="020B0502040204020203" pitchFamily="34" charset="0"/>
                <a:cs typeface="Times New Roman" panose="02020603050405020304" pitchFamily="18" charset="0"/>
              </a:rPr>
              <a:t>Rakentamisen luvanvaraisuus:</a:t>
            </a:r>
          </a:p>
          <a:p>
            <a:pPr marL="221615">
              <a:lnSpc>
                <a:spcPct val="90000"/>
              </a:lnSpc>
              <a:spcAft>
                <a:spcPts val="600"/>
              </a:spcAft>
            </a:pPr>
            <a:r>
              <a:rPr lang="en-US" sz="2400" b="1" kern="0">
                <a:latin typeface="Segoe UI" panose="020B0502040204020203" pitchFamily="34" charset="0"/>
                <a:cs typeface="Times New Roman" panose="02020603050405020304" pitchFamily="18" charset="0"/>
              </a:rPr>
              <a:t>Rakentamislaki rakentamislupa 42 §</a:t>
            </a:r>
          </a:p>
          <a:p>
            <a:pPr>
              <a:lnSpc>
                <a:spcPct val="90000"/>
              </a:lnSpc>
              <a:spcAft>
                <a:spcPts val="600"/>
              </a:spcAft>
            </a:pPr>
            <a:r>
              <a:rPr lang="en-US" sz="1100" b="1">
                <a:effectLst/>
              </a:rPr>
              <a:t> </a:t>
            </a:r>
            <a:endParaRPr lang="en-US" sz="1100">
              <a:effectLst/>
            </a:endParaRPr>
          </a:p>
          <a:p>
            <a:pPr marL="1056640" lvl="1">
              <a:lnSpc>
                <a:spcPct val="90000"/>
              </a:lnSpc>
              <a:spcAft>
                <a:spcPts val="600"/>
              </a:spcAft>
            </a:pPr>
            <a:r>
              <a:rPr lang="en-US" kern="100">
                <a:latin typeface="Segoe UI" panose="020B0502040204020203" pitchFamily="34" charset="0"/>
                <a:cs typeface="Segoe UI" panose="020B0502040204020203" pitchFamily="34" charset="0"/>
              </a:rPr>
              <a:t>Uuden rakennuskohteen rakentaminen edellyttää rakentamislupaa, jos kohde on:</a:t>
            </a:r>
          </a:p>
          <a:p>
            <a:pPr lvl="3">
              <a:lnSpc>
                <a:spcPct val="90000"/>
              </a:lnSpc>
              <a:spcAft>
                <a:spcPts val="600"/>
              </a:spcAft>
            </a:pPr>
            <a:r>
              <a:rPr lang="en-US" kern="100">
                <a:latin typeface="Segoe UI" panose="020B0502040204020203" pitchFamily="34" charset="0"/>
                <a:cs typeface="Segoe UI" panose="020B0502040204020203" pitchFamily="34" charset="0"/>
              </a:rPr>
              <a:t>1) asuinrakennus;</a:t>
            </a:r>
          </a:p>
          <a:p>
            <a:pPr lvl="3">
              <a:lnSpc>
                <a:spcPct val="90000"/>
              </a:lnSpc>
              <a:spcAft>
                <a:spcPts val="600"/>
              </a:spcAft>
            </a:pPr>
            <a:r>
              <a:rPr lang="en-US" kern="100">
                <a:latin typeface="Segoe UI" panose="020B0502040204020203" pitchFamily="34" charset="0"/>
                <a:cs typeface="Segoe UI" panose="020B0502040204020203" pitchFamily="34" charset="0"/>
              </a:rPr>
              <a:t>2) kooltaan vähintään 30 neliömetriä tai 120 kuutiometriä oleva rakennus;</a:t>
            </a:r>
          </a:p>
          <a:p>
            <a:pPr lvl="3">
              <a:lnSpc>
                <a:spcPct val="90000"/>
              </a:lnSpc>
              <a:spcAft>
                <a:spcPts val="600"/>
              </a:spcAft>
            </a:pPr>
            <a:r>
              <a:rPr lang="en-US" kern="100">
                <a:latin typeface="Segoe UI" panose="020B0502040204020203" pitchFamily="34" charset="0"/>
                <a:cs typeface="Segoe UI" panose="020B0502040204020203" pitchFamily="34" charset="0"/>
              </a:rPr>
              <a:t>3) kooltaan vähintään 50 neliömetriä oleva katos;</a:t>
            </a:r>
          </a:p>
          <a:p>
            <a:pPr lvl="3">
              <a:lnSpc>
                <a:spcPct val="90000"/>
              </a:lnSpc>
              <a:spcAft>
                <a:spcPts val="600"/>
              </a:spcAft>
            </a:pPr>
            <a:r>
              <a:rPr lang="en-US" kern="100">
                <a:latin typeface="Segoe UI" panose="020B0502040204020203" pitchFamily="34" charset="0"/>
                <a:cs typeface="Segoe UI" panose="020B0502040204020203" pitchFamily="34" charset="0"/>
              </a:rPr>
              <a:t>4) yleisörakennelma, jota voi käyttää yhtä aikaa vähintään viisi luonnollista henkilöä;</a:t>
            </a:r>
          </a:p>
          <a:p>
            <a:pPr lvl="3">
              <a:lnSpc>
                <a:spcPct val="90000"/>
              </a:lnSpc>
              <a:spcAft>
                <a:spcPts val="600"/>
              </a:spcAft>
            </a:pPr>
            <a:r>
              <a:rPr lang="en-US" kern="100">
                <a:latin typeface="Segoe UI" panose="020B0502040204020203" pitchFamily="34" charset="0"/>
                <a:cs typeface="Segoe UI" panose="020B0502040204020203" pitchFamily="34" charset="0"/>
              </a:rPr>
              <a:t>5) vähintään 30 metriä korkea masto tai piippu;</a:t>
            </a:r>
          </a:p>
          <a:p>
            <a:pPr lvl="3">
              <a:lnSpc>
                <a:spcPct val="90000"/>
              </a:lnSpc>
              <a:spcAft>
                <a:spcPts val="600"/>
              </a:spcAft>
            </a:pPr>
            <a:r>
              <a:rPr lang="en-US" kern="100">
                <a:latin typeface="Segoe UI" panose="020B0502040204020203" pitchFamily="34" charset="0"/>
                <a:cs typeface="Segoe UI" panose="020B0502040204020203" pitchFamily="34" charset="0"/>
              </a:rPr>
              <a:t>6) vähintään 2 neliömetrin suuruinen valaistu mainoslaite;</a:t>
            </a:r>
          </a:p>
          <a:p>
            <a:pPr lvl="3">
              <a:lnSpc>
                <a:spcPct val="90000"/>
              </a:lnSpc>
              <a:spcAft>
                <a:spcPts val="600"/>
              </a:spcAft>
            </a:pPr>
            <a:r>
              <a:rPr lang="en-US" kern="100">
                <a:latin typeface="Segoe UI" panose="020B0502040204020203" pitchFamily="34" charset="0"/>
                <a:cs typeface="Segoe UI" panose="020B0502040204020203" pitchFamily="34" charset="0"/>
              </a:rPr>
              <a:t>7) energiakaivo;</a:t>
            </a:r>
          </a:p>
          <a:p>
            <a:pPr lvl="3">
              <a:lnSpc>
                <a:spcPct val="90000"/>
              </a:lnSpc>
              <a:spcAft>
                <a:spcPts val="600"/>
              </a:spcAft>
            </a:pPr>
            <a:r>
              <a:rPr lang="en-US" kern="100">
                <a:latin typeface="Segoe UI" panose="020B0502040204020203" pitchFamily="34" charset="0"/>
                <a:cs typeface="Segoe UI" panose="020B0502040204020203" pitchFamily="34" charset="0"/>
              </a:rPr>
              <a:t>8) erityistä toimintaa varten rakennettava alue, josta aiheutuu vaikutuksia sitä ympäröivien alueiden käytölle.</a:t>
            </a:r>
          </a:p>
        </p:txBody>
      </p:sp>
      <p:pic>
        <p:nvPicPr>
          <p:cNvPr id="3" name="Kuva 2" descr="Kuva, joka sisältää kohteen teksti, kirja, Kirjan kansi&#10;&#10;Kuvaus luotu automaattisesti">
            <a:extLst>
              <a:ext uri="{FF2B5EF4-FFF2-40B4-BE49-F238E27FC236}">
                <a16:creationId xmlns:a16="http://schemas.microsoft.com/office/drawing/2014/main" id="{E51DDBBC-8F7F-FBAC-B5B6-A97B5E136E9B}"/>
              </a:ext>
            </a:extLst>
          </p:cNvPr>
          <p:cNvPicPr>
            <a:picLocks noChangeAspect="1"/>
          </p:cNvPicPr>
          <p:nvPr/>
        </p:nvPicPr>
        <p:blipFill>
          <a:blip r:embed="rId2">
            <a:extLst>
              <a:ext uri="{28A0092B-C50C-407E-A947-70E740481C1C}">
                <a14:useLocalDpi xmlns:a14="http://schemas.microsoft.com/office/drawing/2010/main" val="0"/>
              </a:ext>
            </a:extLst>
          </a:blip>
          <a:srcRect l="6450" r="1198" b="2"/>
          <a:stretch/>
        </p:blipFill>
        <p:spPr>
          <a:xfrm>
            <a:off x="6256184" y="139958"/>
            <a:ext cx="5978605" cy="5223725"/>
          </a:xfrm>
          <a:prstGeom prst="rect">
            <a:avLst/>
          </a:prstGeom>
          <a:ln>
            <a:gradFill>
              <a:gsLst>
                <a:gs pos="1000">
                  <a:schemeClr val="accent1">
                    <a:lumMod val="5000"/>
                    <a:lumOff val="95000"/>
                  </a:schemeClr>
                </a:gs>
                <a:gs pos="0">
                  <a:schemeClr val="accent1">
                    <a:lumMod val="45000"/>
                    <a:lumOff val="55000"/>
                  </a:schemeClr>
                </a:gs>
                <a:gs pos="73000">
                  <a:schemeClr val="accent1">
                    <a:lumMod val="45000"/>
                    <a:lumOff val="55000"/>
                    <a:alpha val="0"/>
                  </a:schemeClr>
                </a:gs>
                <a:gs pos="94000">
                  <a:schemeClr val="accent1">
                    <a:lumMod val="30000"/>
                    <a:lumOff val="70000"/>
                  </a:schemeClr>
                </a:gs>
              </a:gsLst>
              <a:lin ang="5400000" scaled="1"/>
            </a:gradFill>
          </a:ln>
          <a:effectLst>
            <a:glow>
              <a:schemeClr val="accent1">
                <a:alpha val="0"/>
              </a:schemeClr>
            </a:glow>
            <a:outerShdw blurRad="863600" dir="5400000" algn="ctr" rotWithShape="0">
              <a:srgbClr val="000000">
                <a:alpha val="0"/>
              </a:srgbClr>
            </a:outerShdw>
            <a:softEdge rad="1270000"/>
          </a:effectLst>
        </p:spPr>
      </p:pic>
      <p:pic>
        <p:nvPicPr>
          <p:cNvPr id="4" name="Kuva 3" descr="Kuva, joka sisältää kohteen Fontti, Grafiikka, logo, clipart&#10;&#10;Kuvaus luotu automaattisesti">
            <a:extLst>
              <a:ext uri="{FF2B5EF4-FFF2-40B4-BE49-F238E27FC236}">
                <a16:creationId xmlns:a16="http://schemas.microsoft.com/office/drawing/2014/main" id="{2D98B05F-C16B-9DB1-472E-35E35624A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8050" y="6111510"/>
            <a:ext cx="1000125" cy="591799"/>
          </a:xfrm>
          <a:prstGeom prst="rect">
            <a:avLst/>
          </a:prstGeom>
        </p:spPr>
      </p:pic>
    </p:spTree>
    <p:extLst>
      <p:ext uri="{BB962C8B-B14F-4D97-AF65-F5344CB8AC3E}">
        <p14:creationId xmlns:p14="http://schemas.microsoft.com/office/powerpoint/2010/main" val="1712454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teksti, kirja, Kirjan kansi&#10;&#10;Kuvaus luotu automaattisesti">
            <a:extLst>
              <a:ext uri="{FF2B5EF4-FFF2-40B4-BE49-F238E27FC236}">
                <a16:creationId xmlns:a16="http://schemas.microsoft.com/office/drawing/2014/main" id="{0B8A6560-6BAF-9040-7580-0E3CC6BA6250}"/>
              </a:ext>
            </a:extLst>
          </p:cNvPr>
          <p:cNvPicPr>
            <a:picLocks noChangeAspect="1"/>
          </p:cNvPicPr>
          <p:nvPr/>
        </p:nvPicPr>
        <p:blipFill>
          <a:blip r:embed="rId2">
            <a:alphaModFix/>
            <a:extLst>
              <a:ext uri="{28A0092B-C50C-407E-A947-70E740481C1C}">
                <a14:useLocalDpi xmlns:a14="http://schemas.microsoft.com/office/drawing/2010/main" val="0"/>
              </a:ext>
            </a:extLst>
          </a:blip>
          <a:srcRect l="6450" r="1198" b="2"/>
          <a:stretch/>
        </p:blipFill>
        <p:spPr>
          <a:xfrm>
            <a:off x="7085026" y="2733869"/>
            <a:ext cx="5564972" cy="3946839"/>
          </a:xfrm>
          <a:prstGeom prst="rect">
            <a:avLst/>
          </a:prstGeom>
          <a:pattFill prst="pct90">
            <a:fgClr>
              <a:schemeClr val="accent1"/>
            </a:fgClr>
            <a:bgClr>
              <a:schemeClr val="bg1"/>
            </a:bgClr>
          </a:pattFill>
          <a:effectLst>
            <a:outerShdw dir="5400000" algn="ctr" rotWithShape="0">
              <a:srgbClr val="000000">
                <a:alpha val="43137"/>
              </a:srgbClr>
            </a:outerShdw>
            <a:softEdge rad="1270000"/>
          </a:effectLst>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iruutu 2">
            <a:extLst>
              <a:ext uri="{FF2B5EF4-FFF2-40B4-BE49-F238E27FC236}">
                <a16:creationId xmlns:a16="http://schemas.microsoft.com/office/drawing/2014/main" id="{124E3C7C-F9BC-9905-4D16-BB3AB7CF7D54}"/>
              </a:ext>
            </a:extLst>
          </p:cNvPr>
          <p:cNvSpPr txBox="1"/>
          <p:nvPr/>
        </p:nvSpPr>
        <p:spPr>
          <a:xfrm>
            <a:off x="0" y="177292"/>
            <a:ext cx="9367936" cy="6680708"/>
          </a:xfrm>
          <a:prstGeom prst="rect">
            <a:avLst/>
          </a:prstGeom>
        </p:spPr>
        <p:txBody>
          <a:bodyPr vert="horz" lIns="91440" tIns="45720" rIns="91440" bIns="45720" rtlCol="0">
            <a:normAutofit fontScale="92500" lnSpcReduction="20000"/>
          </a:bodyPr>
          <a:lstStyle/>
          <a:p>
            <a:pPr marL="599440">
              <a:lnSpc>
                <a:spcPct val="90000"/>
              </a:lnSpc>
              <a:spcAft>
                <a:spcPts val="600"/>
              </a:spcAft>
            </a:pPr>
            <a:r>
              <a:rPr lang="en-US" sz="2100" b="1" kern="100">
                <a:latin typeface="Aptos" panose="020B0004020202020204" pitchFamily="34" charset="0"/>
                <a:cs typeface="Times New Roman" panose="02020603050405020304" pitchFamily="18" charset="0"/>
              </a:rPr>
              <a:t>Rakentamislaki 42 §</a:t>
            </a:r>
          </a:p>
          <a:p>
            <a:pPr marL="599440">
              <a:lnSpc>
                <a:spcPct val="90000"/>
              </a:lnSpc>
              <a:spcAft>
                <a:spcPts val="600"/>
              </a:spcAft>
            </a:pPr>
            <a:r>
              <a:rPr lang="en-US" kern="100">
                <a:latin typeface="Aptos" panose="020B0004020202020204" pitchFamily="34" charset="0"/>
                <a:cs typeface="Times New Roman" panose="02020603050405020304" pitchFamily="18" charset="0"/>
              </a:rPr>
              <a:t>Uuden rakennuskohteen rakentaminen edellyttää rakentamislupaa myös, jos rakentamisella on vähäistä merkittävämpää vaikutusta alueiden käyttöön, kaupunkikuvaan, maisemaan, kulttuuriperintöön tai ympäristönäkökohtiin, rakentaminen edellyttää viranomaisvalvontaa olennaisten teknisten vaatimusten toteutumisen varmistamiseksi tai rakennusvalvonnan on tarpeen valvoa rakennuskohteen rakentamista yleisen edun kannalta. Rakentamislupa ei kuitenkaan ole tarpeen, jos toimenpide perustuu alueidenkäyttölain mukaiseen katusuunnitelmaan, liikennejärjestelmästä ja maanteistä annetun lain (503/2005) mukaiseen hyväksyttyyn tiesuunnitelmaan tai ratalain (110/2007) mukaiseen hyväksyttyyn ratasuunnitelmaan. Kunta voi rakennusjärjestyksessä kuitenkin määrätä, että rakentamislupaa ei kunnassa tai sen osassa tarvita tässä momentissa tarkoitettuun rakentamishankkeeseen, jos rakentamishanketta voidaan pitää vähäisenä.</a:t>
            </a:r>
          </a:p>
          <a:p>
            <a:pPr marL="828040" indent="-228600">
              <a:lnSpc>
                <a:spcPct val="90000"/>
              </a:lnSpc>
              <a:spcAft>
                <a:spcPts val="600"/>
              </a:spcAft>
              <a:buFont typeface="Arial" panose="020B0604020202020204" pitchFamily="34" charset="0"/>
              <a:buChar char="•"/>
            </a:pPr>
            <a:endParaRPr lang="en-US" kern="100">
              <a:latin typeface="Aptos" panose="020B0004020202020204" pitchFamily="34" charset="0"/>
              <a:cs typeface="Times New Roman" panose="02020603050405020304" pitchFamily="18" charset="0"/>
            </a:endParaRPr>
          </a:p>
          <a:p>
            <a:pPr marL="599440">
              <a:lnSpc>
                <a:spcPct val="90000"/>
              </a:lnSpc>
              <a:spcAft>
                <a:spcPts val="600"/>
              </a:spcAft>
            </a:pPr>
            <a:r>
              <a:rPr lang="en-US" kern="100">
                <a:latin typeface="Aptos" panose="020B0004020202020204" pitchFamily="34" charset="0"/>
                <a:cs typeface="Times New Roman" panose="02020603050405020304" pitchFamily="18" charset="0"/>
              </a:rPr>
              <a:t>Rakentamislupa tarvitaan myös sellaiseen korjaus- ja muutostyöhön, joka on verrattavissa rakennuksen rakentamiseen, sekä rakennuksen laajentamiseen tai sen kerrosalaan laskettavan tilan lisäämiseen. Rakennuskohdetta korjattaessa rakentamislupa tarvitaan, jos korjaus kohdistuu vähäistä merkittävämmässä määrin toimenpidealueessa todetun terveyshaitan poistamiseen, toimenpidealueen kantava rakenne on vaurioitunut tai korjaustoimenpiteet voivat vaarantaa rakennuskohteen terveellisyyden tai turvallisuuden taikka korjaamisella on merkittävää vaikutusta kaupunkikuvaan, maisemaan tai kulttuuriperintöön. Rakentamislupa tarvitaan myös korjaamiseen, joka kohdistuu rakennuskohteen olennaisiin ominaispiirteisiin. Korjaamiseen tarvitaan aina rakentamislupa, jos:</a:t>
            </a:r>
          </a:p>
          <a:p>
            <a:pPr marL="599440" algn="ctr">
              <a:lnSpc>
                <a:spcPct val="90000"/>
              </a:lnSpc>
              <a:spcAft>
                <a:spcPts val="600"/>
              </a:spcAft>
            </a:pPr>
            <a:r>
              <a:rPr lang="en-US" kern="100">
                <a:latin typeface="Aptos" panose="020B0004020202020204" pitchFamily="34" charset="0"/>
                <a:cs typeface="Times New Roman" panose="02020603050405020304" pitchFamily="18" charset="0"/>
              </a:rPr>
              <a:t> </a:t>
            </a:r>
          </a:p>
          <a:p>
            <a:pPr marL="599440">
              <a:lnSpc>
                <a:spcPct val="90000"/>
              </a:lnSpc>
              <a:spcAft>
                <a:spcPts val="600"/>
              </a:spcAft>
            </a:pPr>
            <a:r>
              <a:rPr lang="en-US" kern="100">
                <a:latin typeface="Aptos" panose="020B0004020202020204" pitchFamily="34" charset="0"/>
                <a:cs typeface="Times New Roman" panose="02020603050405020304" pitchFamily="18" charset="0"/>
              </a:rPr>
              <a:t>1) korjataan tai muutetaan kaavan tai lain nojalla suojeltua taikka historiallisesti tai rakennustaiteellisesti arvokasta rakennusta tavalla, jolla on merkittävää vaikutusta rakennuksen suojeltavalle tai rakennustaiteelliselle arvolle;</a:t>
            </a:r>
          </a:p>
          <a:p>
            <a:pPr marL="599440">
              <a:lnSpc>
                <a:spcPct val="90000"/>
              </a:lnSpc>
              <a:spcAft>
                <a:spcPts val="600"/>
              </a:spcAft>
            </a:pPr>
            <a:r>
              <a:rPr lang="en-US" kern="100">
                <a:latin typeface="Aptos" panose="020B0004020202020204" pitchFamily="34" charset="0"/>
                <a:cs typeface="Times New Roman" panose="02020603050405020304" pitchFamily="18" charset="0"/>
              </a:rPr>
              <a:t>2) rakennuksen vaippaan tai teknisiin järjestelmiin liittyvällä korjaus- tai muutostyöllä voidaan vaikuttaa merkittävästi rakennuksen energiatehokkuuteen taikka energia- ja ympäristövaikutuksiin rakennuksen koko elinkaaren aikana;</a:t>
            </a:r>
          </a:p>
          <a:p>
            <a:pPr marL="599440">
              <a:lnSpc>
                <a:spcPct val="90000"/>
              </a:lnSpc>
              <a:spcAft>
                <a:spcPts val="600"/>
              </a:spcAft>
            </a:pPr>
            <a:r>
              <a:rPr lang="en-US" kern="100">
                <a:latin typeface="Aptos" panose="020B0004020202020204" pitchFamily="34" charset="0"/>
                <a:cs typeface="Times New Roman" panose="02020603050405020304" pitchFamily="18" charset="0"/>
              </a:rPr>
              <a:t> 3) muutetaan rakennuksen tai sen osan käyttötarkoitusta olennaisesti.</a:t>
            </a:r>
          </a:p>
          <a:p>
            <a:pPr marL="828040" indent="-228600">
              <a:lnSpc>
                <a:spcPct val="90000"/>
              </a:lnSpc>
              <a:spcAft>
                <a:spcPts val="600"/>
              </a:spcAft>
              <a:buFont typeface="Arial" panose="020B0604020202020204" pitchFamily="34" charset="0"/>
              <a:buChar char="•"/>
            </a:pPr>
            <a:endParaRPr lang="en-US" sz="500">
              <a:effectLst/>
            </a:endParaRPr>
          </a:p>
        </p:txBody>
      </p:sp>
      <p:pic>
        <p:nvPicPr>
          <p:cNvPr id="5" name="Kuva 4" descr="Kuva, joka sisältää kohteen Fontti, Grafiikka, logo, clipart&#10;&#10;Kuvaus luotu automaattisesti">
            <a:extLst>
              <a:ext uri="{FF2B5EF4-FFF2-40B4-BE49-F238E27FC236}">
                <a16:creationId xmlns:a16="http://schemas.microsoft.com/office/drawing/2014/main" id="{4ABD7F46-D7B1-D24F-2592-B570ABA05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5657" y="6200774"/>
            <a:ext cx="960883" cy="568579"/>
          </a:xfrm>
          <a:prstGeom prst="rect">
            <a:avLst/>
          </a:prstGeom>
        </p:spPr>
      </p:pic>
    </p:spTree>
    <p:extLst>
      <p:ext uri="{BB962C8B-B14F-4D97-AF65-F5344CB8AC3E}">
        <p14:creationId xmlns:p14="http://schemas.microsoft.com/office/powerpoint/2010/main" val="2867695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Kuva 3" descr="Kuva, joka sisältää kohteen kartta, teksti, atlas&#10;&#10;Kuvaus luotu automaattisesti">
            <a:extLst>
              <a:ext uri="{FF2B5EF4-FFF2-40B4-BE49-F238E27FC236}">
                <a16:creationId xmlns:a16="http://schemas.microsoft.com/office/drawing/2014/main" id="{675CF68E-2BA6-B27A-CA97-A505BC439C9A}"/>
              </a:ext>
            </a:extLst>
          </p:cNvPr>
          <p:cNvPicPr>
            <a:picLocks noChangeAspect="1"/>
          </p:cNvPicPr>
          <p:nvPr/>
        </p:nvPicPr>
        <p:blipFill>
          <a:blip r:embed="rId2">
            <a:extLst>
              <a:ext uri="{28A0092B-C50C-407E-A947-70E740481C1C}">
                <a14:useLocalDpi xmlns:a14="http://schemas.microsoft.com/office/drawing/2010/main" val="0"/>
              </a:ext>
            </a:extLst>
          </a:blip>
          <a:srcRect l="9041" r="5655"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iruutu 2">
            <a:extLst>
              <a:ext uri="{FF2B5EF4-FFF2-40B4-BE49-F238E27FC236}">
                <a16:creationId xmlns:a16="http://schemas.microsoft.com/office/drawing/2014/main" id="{10ED60F9-F8A8-9AFA-F104-5D9398BD65D0}"/>
              </a:ext>
            </a:extLst>
          </p:cNvPr>
          <p:cNvSpPr txBox="1"/>
          <p:nvPr/>
        </p:nvSpPr>
        <p:spPr>
          <a:xfrm>
            <a:off x="838199" y="828675"/>
            <a:ext cx="9953625" cy="6029325"/>
          </a:xfrm>
          <a:prstGeom prst="rect">
            <a:avLst/>
          </a:prstGeom>
        </p:spPr>
        <p:txBody>
          <a:bodyPr vert="horz" lIns="91440" tIns="45720" rIns="91440" bIns="45720" rtlCol="0">
            <a:normAutofit/>
          </a:bodyPr>
          <a:lstStyle/>
          <a:p>
            <a:pPr>
              <a:lnSpc>
                <a:spcPct val="90000"/>
              </a:lnSpc>
              <a:spcAft>
                <a:spcPts val="600"/>
              </a:spcAft>
            </a:pPr>
            <a:r>
              <a:rPr lang="en-US" sz="2400" b="1">
                <a:effectLst/>
              </a:rPr>
              <a:t>Rantarakentamisen </a:t>
            </a:r>
            <a:r>
              <a:rPr lang="en-US" sz="2400" b="1"/>
              <a:t>r</a:t>
            </a:r>
            <a:r>
              <a:rPr lang="en-US" sz="2400" b="1">
                <a:effectLst/>
              </a:rPr>
              <a:t>ajoitukset</a:t>
            </a:r>
          </a:p>
          <a:p>
            <a:pPr indent="-228600">
              <a:lnSpc>
                <a:spcPct val="90000"/>
              </a:lnSpc>
              <a:spcAft>
                <a:spcPts val="600"/>
              </a:spcAft>
              <a:buFont typeface="Arial" panose="020B0604020202020204" pitchFamily="34" charset="0"/>
              <a:buChar char="•"/>
            </a:pPr>
            <a:endParaRPr lang="en-US">
              <a:effectLst/>
            </a:endParaRPr>
          </a:p>
          <a:p>
            <a:pPr marL="228600">
              <a:lnSpc>
                <a:spcPct val="90000"/>
              </a:lnSpc>
              <a:spcAft>
                <a:spcPts val="600"/>
              </a:spcAft>
            </a:pPr>
            <a:r>
              <a:rPr lang="en-US" b="1">
                <a:effectLst/>
              </a:rPr>
              <a:t>Ympäristön suojelu</a:t>
            </a:r>
            <a:r>
              <a:rPr lang="en-US">
                <a:effectLst/>
              </a:rPr>
              <a:t>:</a:t>
            </a:r>
          </a:p>
          <a:p>
            <a:pPr marL="685800">
              <a:lnSpc>
                <a:spcPct val="90000"/>
              </a:lnSpc>
              <a:spcAft>
                <a:spcPts val="600"/>
              </a:spcAft>
            </a:pPr>
            <a:r>
              <a:rPr lang="en-US">
                <a:effectLst/>
              </a:rPr>
              <a:t>Ranta-alueet ovat usein herkkiä ekosysteemejä, ja rakentaminen voi vaikuttaa merkittävästi vesistöjen laatuun ja luonnon monimuotoisuuteen. Rajoittamalla rakennusten kokoa pyritään minimoimaan ympäristövaikutukset.</a:t>
            </a:r>
          </a:p>
          <a:p>
            <a:pPr marL="914400" indent="-228600">
              <a:lnSpc>
                <a:spcPct val="90000"/>
              </a:lnSpc>
              <a:spcAft>
                <a:spcPts val="600"/>
              </a:spcAft>
              <a:buFont typeface="Arial" panose="020B0604020202020204" pitchFamily="34" charset="0"/>
              <a:buChar char="•"/>
            </a:pPr>
            <a:endParaRPr lang="en-US">
              <a:effectLst/>
            </a:endParaRPr>
          </a:p>
          <a:p>
            <a:pPr marL="228600">
              <a:lnSpc>
                <a:spcPct val="90000"/>
              </a:lnSpc>
              <a:spcAft>
                <a:spcPts val="600"/>
              </a:spcAft>
            </a:pPr>
            <a:r>
              <a:rPr lang="en-US" b="1">
                <a:effectLst/>
              </a:rPr>
              <a:t>Tulvavaara</a:t>
            </a:r>
            <a:r>
              <a:rPr lang="en-US">
                <a:effectLst/>
              </a:rPr>
              <a:t>:</a:t>
            </a:r>
          </a:p>
          <a:p>
            <a:pPr marL="685800">
              <a:lnSpc>
                <a:spcPct val="90000"/>
              </a:lnSpc>
              <a:spcAft>
                <a:spcPts val="600"/>
              </a:spcAft>
            </a:pPr>
            <a:r>
              <a:rPr lang="en-US">
                <a:effectLst/>
              </a:rPr>
              <a:t>Ranta-alueilla on suurempi riski tulville, ja pienemmät rakennukset ovat helpommin suojattavissa ja siirrettävissä tarvittaessa. Tämä on erityisen tärkeää ilmastonmuutoksen myötä lisääntyvien sään ääri-ilmiöiden vuoksi. Pienillä vesistöillä kuten lammet voi tulvia syntyä nopeastikin ja odottamattomasti esimerkiksi lasku ojan tukkeuma. </a:t>
            </a:r>
            <a:r>
              <a:rPr lang="en-US"/>
              <a:t>(</a:t>
            </a:r>
            <a:r>
              <a:rPr lang="en-US">
                <a:effectLst/>
              </a:rPr>
              <a:t>esim. majavan</a:t>
            </a:r>
            <a:r>
              <a:rPr lang="en-US"/>
              <a:t> pato)</a:t>
            </a:r>
            <a:endParaRPr lang="en-US">
              <a:effectLst/>
            </a:endParaRPr>
          </a:p>
          <a:p>
            <a:pPr marL="914400" indent="-228600">
              <a:lnSpc>
                <a:spcPct val="90000"/>
              </a:lnSpc>
              <a:spcAft>
                <a:spcPts val="600"/>
              </a:spcAft>
              <a:buFont typeface="Arial" panose="020B0604020202020204" pitchFamily="34" charset="0"/>
              <a:buChar char="•"/>
            </a:pPr>
            <a:endParaRPr lang="en-US">
              <a:effectLst/>
            </a:endParaRPr>
          </a:p>
          <a:p>
            <a:pPr marL="228600">
              <a:lnSpc>
                <a:spcPct val="90000"/>
              </a:lnSpc>
              <a:spcAft>
                <a:spcPts val="600"/>
              </a:spcAft>
            </a:pPr>
            <a:r>
              <a:rPr lang="en-US" b="1">
                <a:effectLst/>
              </a:rPr>
              <a:t>Maisemalliset arvot</a:t>
            </a:r>
            <a:r>
              <a:rPr lang="en-US">
                <a:effectLst/>
              </a:rPr>
              <a:t>:</a:t>
            </a:r>
          </a:p>
          <a:p>
            <a:pPr marL="685800">
              <a:lnSpc>
                <a:spcPct val="90000"/>
              </a:lnSpc>
              <a:spcAft>
                <a:spcPts val="600"/>
              </a:spcAft>
            </a:pPr>
            <a:r>
              <a:rPr lang="en-US">
                <a:effectLst/>
              </a:rPr>
              <a:t>Ranta-alueiden maisemalliset arvot ovat tärkeitä sekä paikallisille asukkaille että matkailijoille. Pienemmät rakennukset sulautuvat paremmin ympäristöön ja säilyttävät alueen luonnonkauneuden.</a:t>
            </a:r>
          </a:p>
        </p:txBody>
      </p:sp>
      <p:pic>
        <p:nvPicPr>
          <p:cNvPr id="5" name="Kuva 4" descr="Kuva, joka sisältää kohteen Fontti, Grafiikka, logo, clipart&#10;&#10;Kuvaus luotu automaattisesti">
            <a:extLst>
              <a:ext uri="{FF2B5EF4-FFF2-40B4-BE49-F238E27FC236}">
                <a16:creationId xmlns:a16="http://schemas.microsoft.com/office/drawing/2014/main" id="{4ECCB108-4D23-1845-E34C-EAF6CA4F6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1" y="6328735"/>
            <a:ext cx="754074" cy="446205"/>
          </a:xfrm>
          <a:prstGeom prst="rect">
            <a:avLst/>
          </a:prstGeom>
        </p:spPr>
      </p:pic>
    </p:spTree>
    <p:extLst>
      <p:ext uri="{BB962C8B-B14F-4D97-AF65-F5344CB8AC3E}">
        <p14:creationId xmlns:p14="http://schemas.microsoft.com/office/powerpoint/2010/main" val="1387354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artisticGlowDiffused/>
                    </a14:imgEffect>
                  </a14:imgLayer>
                </a14:imgProps>
              </a:ext>
            </a:extLst>
          </a:blip>
          <a:srcRect/>
          <a:tile tx="0" ty="0" sx="100000" sy="100000" flip="xy" algn="tl"/>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Kuva 2" descr="Kuva, joka sisältää kohteen kartta, teksti, atlas&#10;&#10;Kuvaus luotu automaattisesti">
            <a:extLst>
              <a:ext uri="{FF2B5EF4-FFF2-40B4-BE49-F238E27FC236}">
                <a16:creationId xmlns:a16="http://schemas.microsoft.com/office/drawing/2014/main" id="{0BF321FB-25D9-1D06-42F2-42A13F9B4021}"/>
              </a:ext>
            </a:extLst>
          </p:cNvPr>
          <p:cNvPicPr>
            <a:picLocks noChangeAspect="1"/>
          </p:cNvPicPr>
          <p:nvPr/>
        </p:nvPicPr>
        <p:blipFill>
          <a:blip r:embed="rId4">
            <a:extLst>
              <a:ext uri="{28A0092B-C50C-407E-A947-70E740481C1C}">
                <a14:useLocalDpi xmlns:a14="http://schemas.microsoft.com/office/drawing/2010/main" val="0"/>
              </a:ext>
            </a:extLst>
          </a:blip>
          <a:srcRect l="9041" r="5655" b="1"/>
          <a:stretch/>
        </p:blipFill>
        <p:spPr>
          <a:xfrm>
            <a:off x="3942883" y="0"/>
            <a:ext cx="8246068" cy="584835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kstiruutu 4">
            <a:extLst>
              <a:ext uri="{FF2B5EF4-FFF2-40B4-BE49-F238E27FC236}">
                <a16:creationId xmlns:a16="http://schemas.microsoft.com/office/drawing/2014/main" id="{173A0E3A-9C4F-DA55-0C58-C17D940C7C63}"/>
              </a:ext>
            </a:extLst>
          </p:cNvPr>
          <p:cNvSpPr txBox="1"/>
          <p:nvPr/>
        </p:nvSpPr>
        <p:spPr>
          <a:xfrm>
            <a:off x="320040" y="257174"/>
            <a:ext cx="9919336" cy="6527673"/>
          </a:xfrm>
          <a:prstGeom prst="rect">
            <a:avLst/>
          </a:prstGeom>
        </p:spPr>
        <p:txBody>
          <a:bodyPr vert="horz" lIns="91440" tIns="45720" rIns="91440" bIns="45720" rtlCol="0">
            <a:normAutofit/>
          </a:bodyPr>
          <a:lstStyle/>
          <a:p>
            <a:pPr>
              <a:lnSpc>
                <a:spcPct val="90000"/>
              </a:lnSpc>
              <a:spcAft>
                <a:spcPts val="600"/>
              </a:spcAft>
            </a:pPr>
            <a:r>
              <a:rPr lang="en-US" sz="2400" b="1"/>
              <a:t>Esimerkit muutoksista</a:t>
            </a:r>
          </a:p>
          <a:p>
            <a:pPr>
              <a:lnSpc>
                <a:spcPct val="90000"/>
              </a:lnSpc>
              <a:spcAft>
                <a:spcPts val="600"/>
              </a:spcAft>
            </a:pPr>
            <a:r>
              <a:rPr lang="en-US" b="1">
                <a:effectLst/>
              </a:rPr>
              <a:t>Luvanvaraisuuden kynnys</a:t>
            </a:r>
          </a:p>
          <a:p>
            <a:pPr indent="-228600">
              <a:lnSpc>
                <a:spcPct val="90000"/>
              </a:lnSpc>
              <a:spcAft>
                <a:spcPts val="600"/>
              </a:spcAft>
              <a:buFont typeface="Arial" panose="020B0604020202020204" pitchFamily="34" charset="0"/>
              <a:buChar char="•"/>
            </a:pPr>
            <a:endParaRPr lang="en-US">
              <a:effectLst/>
            </a:endParaRPr>
          </a:p>
          <a:p>
            <a:pPr marL="685800">
              <a:lnSpc>
                <a:spcPct val="90000"/>
              </a:lnSpc>
              <a:spcAft>
                <a:spcPts val="600"/>
              </a:spcAft>
            </a:pPr>
            <a:r>
              <a:rPr lang="en-US" b="1">
                <a:effectLst/>
              </a:rPr>
              <a:t>Esimerkki 1</a:t>
            </a:r>
            <a:r>
              <a:rPr lang="en-US">
                <a:effectLst/>
              </a:rPr>
              <a:t>: </a:t>
            </a:r>
          </a:p>
          <a:p>
            <a:pPr marL="685800">
              <a:lnSpc>
                <a:spcPct val="90000"/>
              </a:lnSpc>
              <a:spcAft>
                <a:spcPts val="600"/>
              </a:spcAft>
            </a:pPr>
            <a:r>
              <a:rPr lang="en-US">
                <a:effectLst/>
              </a:rPr>
              <a:t>Aiemmin pihasaunan rakentaminen vaati rakennusluvan aina, mutta nyt alle 30 neliömetrin pihasaunan voi rakentaa ilman lupaa, kunhan se täyttää muut rakentamis- ja kaavamääräykset. Tämä helpottaa erityisesti pientaloasukkaita ja mökkien omistajia.</a:t>
            </a:r>
          </a:p>
          <a:p>
            <a:pPr marL="685800">
              <a:lnSpc>
                <a:spcPct val="90000"/>
              </a:lnSpc>
              <a:spcAft>
                <a:spcPts val="600"/>
              </a:spcAft>
            </a:pPr>
            <a:endParaRPr lang="en-US">
              <a:effectLst/>
            </a:endParaRPr>
          </a:p>
          <a:p>
            <a:pPr marL="685800">
              <a:lnSpc>
                <a:spcPct val="90000"/>
              </a:lnSpc>
              <a:spcAft>
                <a:spcPts val="600"/>
              </a:spcAft>
            </a:pPr>
            <a:r>
              <a:rPr lang="en-US" b="1">
                <a:effectLst/>
              </a:rPr>
              <a:t>Esimerkki 2</a:t>
            </a:r>
            <a:r>
              <a:rPr lang="en-US">
                <a:effectLst/>
              </a:rPr>
              <a:t>: </a:t>
            </a:r>
          </a:p>
          <a:p>
            <a:pPr marL="685800">
              <a:lnSpc>
                <a:spcPct val="90000"/>
              </a:lnSpc>
              <a:spcAft>
                <a:spcPts val="600"/>
              </a:spcAft>
            </a:pPr>
            <a:r>
              <a:rPr lang="en-US">
                <a:effectLst/>
              </a:rPr>
              <a:t>Alle 30 m²:n rakennukset, kuten autotallin ja aitan yhdistelmät, eivät enää tarvitse rakennuslupaa, jos ne eivät ole asuinrakennuksia. Tämä helpottaa lupaprosessia ja vähentää byrokratiaa, mutta tuo myös lisää vastuuta rakentajalle.</a:t>
            </a:r>
          </a:p>
          <a:p>
            <a:pPr marL="914400" indent="-228600">
              <a:lnSpc>
                <a:spcPct val="90000"/>
              </a:lnSpc>
              <a:spcAft>
                <a:spcPts val="600"/>
              </a:spcAft>
              <a:buFont typeface="Arial" panose="020B0604020202020204" pitchFamily="34" charset="0"/>
              <a:buChar char="•"/>
            </a:pPr>
            <a:endParaRPr lang="en-US">
              <a:effectLst/>
            </a:endParaRPr>
          </a:p>
          <a:p>
            <a:pPr marL="685800">
              <a:lnSpc>
                <a:spcPct val="90000"/>
              </a:lnSpc>
              <a:spcAft>
                <a:spcPts val="600"/>
              </a:spcAft>
            </a:pPr>
            <a:r>
              <a:rPr lang="en-US" u="sng">
                <a:effectLst/>
              </a:rPr>
              <a:t>On kuitenkin tärkeää varmistaa, että rakennus täyttää kaikki muut rakentamismääräykset ja -säännöt, kuten etäisyydet naapureihin ja palo-osastoinnin</a:t>
            </a:r>
            <a:r>
              <a:rPr lang="en-US">
                <a:effectLst/>
              </a:rPr>
              <a:t>. Lisäksi on suositeltavaa keskustella hankkeesta etukäteen naapureiden kanssa ja tutustua alueen kaavamääräyksiin sekä kunnan rakennusjärjestykseen</a:t>
            </a:r>
            <a:r>
              <a:rPr lang="en-US" sz="800">
                <a:effectLst/>
              </a:rPr>
              <a:t>.</a:t>
            </a:r>
          </a:p>
        </p:txBody>
      </p:sp>
      <p:pic>
        <p:nvPicPr>
          <p:cNvPr id="4" name="Kuva 3" descr="Kuva, joka sisältää kohteen Fontti, Grafiikka, logo, clipart&#10;&#10;Kuvaus luotu automaattisesti">
            <a:extLst>
              <a:ext uri="{FF2B5EF4-FFF2-40B4-BE49-F238E27FC236}">
                <a16:creationId xmlns:a16="http://schemas.microsoft.com/office/drawing/2014/main" id="{E2DA4FC5-9679-A821-C8F7-ECDB94DD8A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61726" y="6344279"/>
            <a:ext cx="744549" cy="440568"/>
          </a:xfrm>
          <a:prstGeom prst="rect">
            <a:avLst/>
          </a:prstGeom>
        </p:spPr>
      </p:pic>
    </p:spTree>
    <p:extLst>
      <p:ext uri="{BB962C8B-B14F-4D97-AF65-F5344CB8AC3E}">
        <p14:creationId xmlns:p14="http://schemas.microsoft.com/office/powerpoint/2010/main" val="413311454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87441365B43948A6F03CA9A114F44C" ma:contentTypeVersion="11" ma:contentTypeDescription="Create a new document." ma:contentTypeScope="" ma:versionID="c8301a4a5eccd730a7a99fa6cc72b05c">
  <xsd:schema xmlns:xsd="http://www.w3.org/2001/XMLSchema" xmlns:xs="http://www.w3.org/2001/XMLSchema" xmlns:p="http://schemas.microsoft.com/office/2006/metadata/properties" xmlns:ns2="91ea6506-71d3-4e2a-b711-fa54b3e1a301" targetNamespace="http://schemas.microsoft.com/office/2006/metadata/properties" ma:root="true" ma:fieldsID="9b8dc236a355a87f8639f9441a74ea7f" ns2:_="">
    <xsd:import namespace="91ea6506-71d3-4e2a-b711-fa54b3e1a3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ea6506-71d3-4e2a-b711-fa54b3e1a3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c8b5726-6a56-4286-a37f-3a693c9ab1c2"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1ea6506-71d3-4e2a-b711-fa54b3e1a30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22AC55-E3A4-4D9C-8711-7F009C082F4A}">
  <ds:schemaRefs>
    <ds:schemaRef ds:uri="91ea6506-71d3-4e2a-b711-fa54b3e1a3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7866FFD-B9E6-45A8-9442-BD2E0D86D7F9}">
  <ds:schemaRefs>
    <ds:schemaRef ds:uri="http://purl.org/dc/dcmitype/"/>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infopath/2007/PartnerControls"/>
    <ds:schemaRef ds:uri="91ea6506-71d3-4e2a-b711-fa54b3e1a301"/>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8E2D2037-6E9B-406A-AEF7-FFF93738B1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1691</Words>
  <Application>Microsoft Office PowerPoint</Application>
  <PresentationFormat>Laajakuva</PresentationFormat>
  <Paragraphs>168</Paragraphs>
  <Slides>15</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15</vt:i4>
      </vt:variant>
    </vt:vector>
  </HeadingPairs>
  <TitlesOfParts>
    <vt:vector size="21" baseType="lpstr">
      <vt:lpstr>Aptos</vt:lpstr>
      <vt:lpstr>Aptos Display</vt:lpstr>
      <vt:lpstr>Arial</vt:lpstr>
      <vt:lpstr>Calibri</vt:lpstr>
      <vt:lpstr>Segoe UI</vt:lpstr>
      <vt:lpstr>Office-teema</vt:lpstr>
      <vt:lpstr>MRL maankäyttö- ja rakentamislain muutos Rakentamislaiksi</vt:lpstr>
      <vt:lpstr>Rakentamislain muutosten syitä:  Uusi rakentamislaki (751/2023) astui voimaan 1. tammikuuta 2025 ja tuo mukanaan merkittäviä muutoksia rakennusprosessiin Suomessa. Tässä katsaus lain keskeisiin muutoksiin ja tavoitteisiin: </vt:lpstr>
      <vt:lpstr>PowerPoint-esitys</vt:lpstr>
      <vt:lpstr>Keskeiset muutokset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MRL maankäyttö- ja rakentamislain muutos Rakentamislaiksi</dc:title>
  <dc:creator>Haapsaari Ari</dc:creator>
  <cp:lastModifiedBy>Haapsaari Ari</cp:lastModifiedBy>
  <cp:revision>2</cp:revision>
  <dcterms:created xsi:type="dcterms:W3CDTF">2025-01-29T05:21:18Z</dcterms:created>
  <dcterms:modified xsi:type="dcterms:W3CDTF">2025-02-11T10:49:39Z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0x010100A687441365B43948A6F03CA9A114F44C</vt:lpwstr>
  </property>
  <property fmtid="{D5CDD505-2E9C-101B-9397-08002B2CF9AE}" pid="3" name="MediaServiceImageTags">
    <vt:lpwstr/>
  </property>
</Properties>
</file>