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4" d="100"/>
          <a:sy n="84" d="100"/>
        </p:scale>
        <p:origin x="86"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i-FI" smtClean="0"/>
              <a:t>Muokkaa perustyyl. napsautt.</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46C117F-5CCF-4837-BE5F-2B92066CAFAF}"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4EB90BD-B6CE-46B7-997F-7313B992CCDC}"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i-FI" smtClean="0"/>
              <a:t>Muokkaa perustyyl. napsautt.</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CDB9D11F-B188-461D-B23F-39381795C052}"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52E6D8D9-55A2-4063-B0F3-121F44549695}"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i-FI" smtClean="0"/>
              <a:t>Muokkaa perustyyl. napsautt.</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D4B24536-994D-4021-A283-9F449C0DB509}" type="datetimeFigureOut">
              <a:rPr lang="en-US" dirty="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i-FI" smtClean="0"/>
              <a:t>Muokkaa perustyyl. napsautt.</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3CBBBB78-C96F-47B7-AB17-D852CA960AC9}" type="datetimeFigureOut">
              <a:rPr lang="en-US" dirty="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i-FI" smtClean="0"/>
              <a:t>Muokkaa perustyyl. napsautt.</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30578ACC-22D6-47C1-A373-4FD133E34F3C}"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80322" y="3030008"/>
            <a:ext cx="4698355" cy="2906179"/>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5594123" y="3030008"/>
            <a:ext cx="4700059" cy="2906179"/>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i-FI" smtClean="0"/>
              <a:t>Muokkaa perustyyl. napsautt.</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E331444B-B92B-4E27-8C94-BB93EAF5CB18}"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363EFA5E-FA76-400D-B3DC-F0BA90E6D107}"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nFRjLT0Ifd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Rautjärven matkailun mahdollisuudet</a:t>
            </a:r>
            <a:endParaRPr lang="fi-FI" dirty="0"/>
          </a:p>
        </p:txBody>
      </p:sp>
      <p:sp>
        <p:nvSpPr>
          <p:cNvPr id="3" name="Alaotsikko 2"/>
          <p:cNvSpPr>
            <a:spLocks noGrp="1"/>
          </p:cNvSpPr>
          <p:nvPr>
            <p:ph type="subTitle" idx="1"/>
          </p:nvPr>
        </p:nvSpPr>
        <p:spPr/>
        <p:txBody>
          <a:bodyPr/>
          <a:lstStyle/>
          <a:p>
            <a:r>
              <a:rPr lang="fi-FI" dirty="0" smtClean="0"/>
              <a:t>Esityksen on laatinut Juha-Pekka Natunen</a:t>
            </a:r>
          </a:p>
          <a:p>
            <a:r>
              <a:rPr lang="fi-FI" dirty="0" smtClean="0"/>
              <a:t>26.10.2017</a:t>
            </a:r>
            <a:endParaRPr lang="fi-FI" dirty="0"/>
          </a:p>
        </p:txBody>
      </p:sp>
    </p:spTree>
    <p:extLst>
      <p:ext uri="{BB962C8B-B14F-4D97-AF65-F5344CB8AC3E}">
        <p14:creationId xmlns:p14="http://schemas.microsoft.com/office/powerpoint/2010/main" val="4009306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Suomessa</a:t>
            </a:r>
          </a:p>
        </p:txBody>
      </p:sp>
      <p:sp>
        <p:nvSpPr>
          <p:cNvPr id="3" name="Sisällön paikkamerkki 2"/>
          <p:cNvSpPr>
            <a:spLocks noGrp="1"/>
          </p:cNvSpPr>
          <p:nvPr>
            <p:ph idx="1"/>
          </p:nvPr>
        </p:nvSpPr>
        <p:spPr/>
        <p:txBody>
          <a:bodyPr>
            <a:normAutofit fontScale="70000" lnSpcReduction="20000"/>
          </a:bodyPr>
          <a:lstStyle/>
          <a:p>
            <a:pPr marL="0" indent="0">
              <a:buNone/>
            </a:pPr>
            <a:r>
              <a:rPr lang="fi-FI" dirty="0"/>
              <a:t>Top 10 ulkomaisten matkailijoiden rahan käyttö matkaa kohden Suomessa vuonna 2016	</a:t>
            </a:r>
          </a:p>
          <a:p>
            <a:pPr lvl="0"/>
            <a:r>
              <a:rPr lang="fi-FI" dirty="0"/>
              <a:t>Kiina, 940 EUR</a:t>
            </a:r>
          </a:p>
          <a:p>
            <a:pPr lvl="0"/>
            <a:r>
              <a:rPr lang="fi-FI" dirty="0"/>
              <a:t>Espanja, 582 EUR</a:t>
            </a:r>
          </a:p>
          <a:p>
            <a:pPr lvl="0"/>
            <a:r>
              <a:rPr lang="fi-FI" dirty="0"/>
              <a:t>Ranska, 560 EUR</a:t>
            </a:r>
          </a:p>
          <a:p>
            <a:pPr lvl="0"/>
            <a:r>
              <a:rPr lang="fi-FI" dirty="0"/>
              <a:t>Yhdysvallat, 554 EUR</a:t>
            </a:r>
          </a:p>
          <a:p>
            <a:pPr lvl="0"/>
            <a:r>
              <a:rPr lang="fi-FI" dirty="0"/>
              <a:t>Japani, 507 EUR</a:t>
            </a:r>
          </a:p>
          <a:p>
            <a:pPr lvl="0"/>
            <a:r>
              <a:rPr lang="fi-FI" dirty="0"/>
              <a:t>Iso-Britannia, 457 EUR</a:t>
            </a:r>
          </a:p>
          <a:p>
            <a:pPr lvl="0"/>
            <a:r>
              <a:rPr lang="fi-FI" dirty="0"/>
              <a:t>Saksa, 373 EUR</a:t>
            </a:r>
          </a:p>
          <a:p>
            <a:pPr lvl="0"/>
            <a:r>
              <a:rPr lang="fi-FI" dirty="0"/>
              <a:t>Ruotsi, 200 EUR</a:t>
            </a:r>
          </a:p>
          <a:p>
            <a:pPr lvl="0"/>
            <a:r>
              <a:rPr lang="fi-FI" dirty="0"/>
              <a:t>Venäjä, 175 EUR</a:t>
            </a:r>
          </a:p>
          <a:p>
            <a:pPr lvl="0"/>
            <a:r>
              <a:rPr lang="fi-FI" dirty="0"/>
              <a:t>Viro, 136 </a:t>
            </a:r>
            <a:r>
              <a:rPr lang="fi-FI" dirty="0" smtClean="0"/>
              <a:t>EUR					Matkailijan keskiviipymä noin 3 päivää</a:t>
            </a:r>
            <a:endParaRPr lang="fi-FI" dirty="0"/>
          </a:p>
          <a:p>
            <a:pPr marL="0" indent="0">
              <a:buNone/>
            </a:pPr>
            <a:endParaRPr lang="fi-FI" dirty="0"/>
          </a:p>
        </p:txBody>
      </p:sp>
      <p:sp>
        <p:nvSpPr>
          <p:cNvPr id="4" name="Nuoli oikealle 3"/>
          <p:cNvSpPr/>
          <p:nvPr/>
        </p:nvSpPr>
        <p:spPr>
          <a:xfrm>
            <a:off x="4224528" y="5312664"/>
            <a:ext cx="1883664" cy="420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021061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Suomessa</a:t>
            </a:r>
          </a:p>
        </p:txBody>
      </p:sp>
      <p:sp>
        <p:nvSpPr>
          <p:cNvPr id="3" name="Sisällön paikkamerkki 2"/>
          <p:cNvSpPr>
            <a:spLocks noGrp="1"/>
          </p:cNvSpPr>
          <p:nvPr>
            <p:ph idx="1"/>
          </p:nvPr>
        </p:nvSpPr>
        <p:spPr/>
        <p:txBody>
          <a:bodyPr/>
          <a:lstStyle/>
          <a:p>
            <a:pPr marL="0" indent="0">
              <a:buNone/>
            </a:pPr>
            <a:r>
              <a:rPr lang="fi-FI" sz="3600" dirty="0" smtClean="0"/>
              <a:t>Suomalaisen matkailun </a:t>
            </a:r>
            <a:r>
              <a:rPr lang="fi-FI" sz="3600" dirty="0"/>
              <a:t>suurin haaste: </a:t>
            </a:r>
          </a:p>
          <a:p>
            <a:pPr marL="914400" lvl="2" indent="0">
              <a:buNone/>
            </a:pPr>
            <a:endParaRPr lang="fi-FI" dirty="0"/>
          </a:p>
          <a:p>
            <a:pPr marL="914400" lvl="2" indent="0">
              <a:buNone/>
            </a:pPr>
            <a:r>
              <a:rPr lang="fi-FI" sz="2400" dirty="0" smtClean="0"/>
              <a:t>Saada </a:t>
            </a:r>
            <a:r>
              <a:rPr lang="fi-FI" sz="2400" dirty="0"/>
              <a:t>ihmiset tiedostamaan, että Suomi on olemassa ja saada heidät alueelle (Suomeen)</a:t>
            </a:r>
          </a:p>
          <a:p>
            <a:endParaRPr lang="fi-FI" dirty="0"/>
          </a:p>
        </p:txBody>
      </p:sp>
      <p:sp>
        <p:nvSpPr>
          <p:cNvPr id="4" name="Nuoli oikealle 3"/>
          <p:cNvSpPr/>
          <p:nvPr/>
        </p:nvSpPr>
        <p:spPr>
          <a:xfrm>
            <a:off x="758952" y="3200400"/>
            <a:ext cx="777240" cy="740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77737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Matkailu Rautjärvellä</a:t>
            </a:r>
            <a:endParaRPr lang="fi-FI" dirty="0"/>
          </a:p>
        </p:txBody>
      </p:sp>
      <p:sp>
        <p:nvSpPr>
          <p:cNvPr id="3" name="Sisällön paikkamerkki 2"/>
          <p:cNvSpPr>
            <a:spLocks noGrp="1"/>
          </p:cNvSpPr>
          <p:nvPr>
            <p:ph idx="1"/>
          </p:nvPr>
        </p:nvSpPr>
        <p:spPr/>
        <p:txBody>
          <a:bodyPr/>
          <a:lstStyle/>
          <a:p>
            <a:pPr lvl="0"/>
            <a:r>
              <a:rPr lang="fi-FI" dirty="0" smtClean="0"/>
              <a:t>Rautjärvelle kohdistuva matkailu on vähäistä</a:t>
            </a:r>
            <a:endParaRPr lang="fi-FI" dirty="0"/>
          </a:p>
          <a:p>
            <a:pPr lvl="0"/>
            <a:r>
              <a:rPr lang="fi-FI" dirty="0" smtClean="0"/>
              <a:t>Rautjärvi </a:t>
            </a:r>
            <a:r>
              <a:rPr lang="fi-FI" dirty="0"/>
              <a:t>on läpikulkupaikka tai alue, jossa poiketaan esimerkiksi Lappeenrannasta, Imatralta tai Savonlinnasta.</a:t>
            </a:r>
          </a:p>
          <a:p>
            <a:pPr lvl="0"/>
            <a:r>
              <a:rPr lang="fi-FI" dirty="0"/>
              <a:t>Kunnan alueella on potentiaalisia matkailukohteita kuten </a:t>
            </a:r>
            <a:r>
              <a:rPr lang="fi-FI" dirty="0" err="1"/>
              <a:t>Hiitolanjoki</a:t>
            </a:r>
            <a:r>
              <a:rPr lang="fi-FI" dirty="0"/>
              <a:t>, Haukkavuori tai Miettilän historiallinen kasarmialue ja Kollaa- ja Simo Häyhä museo</a:t>
            </a:r>
            <a:r>
              <a:rPr lang="fi-FI" dirty="0" smtClean="0"/>
              <a:t>.</a:t>
            </a:r>
          </a:p>
          <a:p>
            <a:pPr lvl="0"/>
            <a:r>
              <a:rPr lang="fi-FI" dirty="0" smtClean="0"/>
              <a:t>Kunta voi hyötyä kansallisesta matkailuyhteistyöstä sekä matkailijoiden kasvavasta kiinnostuksesta Suomea kohtaan! </a:t>
            </a:r>
            <a:endParaRPr lang="fi-FI" dirty="0"/>
          </a:p>
          <a:p>
            <a:endParaRPr lang="fi-FI" dirty="0"/>
          </a:p>
        </p:txBody>
      </p:sp>
    </p:spTree>
    <p:extLst>
      <p:ext uri="{BB962C8B-B14F-4D97-AF65-F5344CB8AC3E}">
        <p14:creationId xmlns:p14="http://schemas.microsoft.com/office/powerpoint/2010/main" val="3398025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Rautjärvellä</a:t>
            </a:r>
          </a:p>
        </p:txBody>
      </p:sp>
      <p:sp>
        <p:nvSpPr>
          <p:cNvPr id="3" name="Sisällön paikkamerkki 2"/>
          <p:cNvSpPr>
            <a:spLocks noGrp="1"/>
          </p:cNvSpPr>
          <p:nvPr>
            <p:ph idx="1"/>
          </p:nvPr>
        </p:nvSpPr>
        <p:spPr/>
        <p:txBody>
          <a:bodyPr>
            <a:normAutofit/>
          </a:bodyPr>
          <a:lstStyle/>
          <a:p>
            <a:pPr marL="0" indent="0">
              <a:buNone/>
            </a:pPr>
            <a:r>
              <a:rPr lang="fi-FI" dirty="0"/>
              <a:t>Mitä kunta aikoo </a:t>
            </a:r>
            <a:r>
              <a:rPr lang="fi-FI" dirty="0" smtClean="0"/>
              <a:t>tehdä?</a:t>
            </a:r>
            <a:endParaRPr lang="fi-FI" dirty="0"/>
          </a:p>
          <a:p>
            <a:pPr lvl="0"/>
            <a:r>
              <a:rPr lang="fi-FI" dirty="0"/>
              <a:t>Kunta on toteuttanut useita hankkeita, joista on ollut hyötyä alueelle </a:t>
            </a:r>
            <a:r>
              <a:rPr lang="fi-FI" dirty="0" smtClean="0"/>
              <a:t>ja matkailun kehittymiselle</a:t>
            </a:r>
            <a:endParaRPr lang="fi-FI" dirty="0"/>
          </a:p>
          <a:p>
            <a:pPr lvl="0"/>
            <a:r>
              <a:rPr lang="fi-FI" dirty="0"/>
              <a:t>Kunta on mukana alueellisessa (KEHY, GoSaimaa ja Maakuntaliitto) ja valtakunnallisessa matkailuyhteistyössä (</a:t>
            </a:r>
            <a:r>
              <a:rPr lang="fi-FI" dirty="0" err="1"/>
              <a:t>Visit</a:t>
            </a:r>
            <a:r>
              <a:rPr lang="fi-FI" dirty="0"/>
              <a:t> Finland)</a:t>
            </a:r>
          </a:p>
          <a:p>
            <a:pPr lvl="0"/>
            <a:r>
              <a:rPr lang="fi-FI" dirty="0"/>
              <a:t>Kunta on tehnyt useita kansainvälisiä hankkeita, joista on löytynyt </a:t>
            </a:r>
            <a:r>
              <a:rPr lang="fi-FI" dirty="0" smtClean="0"/>
              <a:t>yhteistyökumppaneita matkailun kehittämiseen</a:t>
            </a:r>
            <a:endParaRPr lang="fi-FI" dirty="0"/>
          </a:p>
          <a:p>
            <a:endParaRPr lang="fi-FI" dirty="0"/>
          </a:p>
        </p:txBody>
      </p:sp>
    </p:spTree>
    <p:extLst>
      <p:ext uri="{BB962C8B-B14F-4D97-AF65-F5344CB8AC3E}">
        <p14:creationId xmlns:p14="http://schemas.microsoft.com/office/powerpoint/2010/main" val="2861676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Rautjärvellä</a:t>
            </a:r>
          </a:p>
        </p:txBody>
      </p:sp>
      <p:sp>
        <p:nvSpPr>
          <p:cNvPr id="3" name="Sisällön paikkamerkki 2"/>
          <p:cNvSpPr>
            <a:spLocks noGrp="1"/>
          </p:cNvSpPr>
          <p:nvPr>
            <p:ph idx="1"/>
          </p:nvPr>
        </p:nvSpPr>
        <p:spPr/>
        <p:txBody>
          <a:bodyPr>
            <a:normAutofit/>
          </a:bodyPr>
          <a:lstStyle/>
          <a:p>
            <a:pPr lvl="0"/>
            <a:r>
              <a:rPr lang="fi-FI" dirty="0" smtClean="0"/>
              <a:t>Johtopäätös on, </a:t>
            </a:r>
            <a:r>
              <a:rPr lang="fi-FI" dirty="0"/>
              <a:t>että alueella on merkittävää matkailupotentiaalia, mutta aivan liian vähän palvelun </a:t>
            </a:r>
            <a:r>
              <a:rPr lang="fi-FI" dirty="0" smtClean="0"/>
              <a:t>tarjoajia</a:t>
            </a:r>
          </a:p>
          <a:p>
            <a:pPr lvl="1"/>
            <a:r>
              <a:rPr lang="fi-FI" dirty="0"/>
              <a:t>Vuonna 2010 tehtiin selvitys matkailuun liittyvästä osuuskuntamallista, mutta se ei käynnistynyt, koska ei saatu sopivaa </a:t>
            </a:r>
            <a:r>
              <a:rPr lang="fi-FI" dirty="0" smtClean="0"/>
              <a:t>vetäjää</a:t>
            </a:r>
            <a:endParaRPr lang="fi-FI" dirty="0"/>
          </a:p>
          <a:p>
            <a:pPr lvl="0"/>
            <a:r>
              <a:rPr lang="fi-FI" dirty="0"/>
              <a:t>Alueen potentiaalia ei voida hyödyntää, koska matkailijat eivät tiedä meistä eikä alueella ole tarpeeksi myytyviä tuotteita</a:t>
            </a:r>
          </a:p>
          <a:p>
            <a:pPr lvl="0"/>
            <a:r>
              <a:rPr lang="fi-FI" dirty="0" smtClean="0"/>
              <a:t>Kunta </a:t>
            </a:r>
            <a:r>
              <a:rPr lang="fi-FI" dirty="0"/>
              <a:t>aikoo käynnistää paikallista matkailutoimintaa yhteistyössä alueellisten toimijoiden </a:t>
            </a:r>
            <a:r>
              <a:rPr lang="fi-FI" dirty="0" smtClean="0"/>
              <a:t>kanssa (yritykset, yhteisöt ja yksityishenkilöt)</a:t>
            </a:r>
            <a:endParaRPr lang="fi-FI" dirty="0"/>
          </a:p>
          <a:p>
            <a:endParaRPr lang="fi-FI" dirty="0"/>
          </a:p>
        </p:txBody>
      </p:sp>
    </p:spTree>
    <p:extLst>
      <p:ext uri="{BB962C8B-B14F-4D97-AF65-F5344CB8AC3E}">
        <p14:creationId xmlns:p14="http://schemas.microsoft.com/office/powerpoint/2010/main" val="771467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Rautjärven matkailu ry</a:t>
            </a:r>
            <a:endParaRPr lang="fi-FI" dirty="0"/>
          </a:p>
        </p:txBody>
      </p:sp>
      <p:sp>
        <p:nvSpPr>
          <p:cNvPr id="3" name="Sisällön paikkamerkki 2"/>
          <p:cNvSpPr>
            <a:spLocks noGrp="1"/>
          </p:cNvSpPr>
          <p:nvPr>
            <p:ph idx="1"/>
          </p:nvPr>
        </p:nvSpPr>
        <p:spPr/>
        <p:txBody>
          <a:bodyPr/>
          <a:lstStyle/>
          <a:p>
            <a:pPr marL="0" indent="0">
              <a:buNone/>
            </a:pPr>
            <a:r>
              <a:rPr lang="fi-FI" dirty="0"/>
              <a:t>Tavoite</a:t>
            </a:r>
          </a:p>
          <a:p>
            <a:r>
              <a:rPr lang="fi-FI" dirty="0"/>
              <a:t>Tavoitteena on perustaa Rautjärven alueelle matkailuyhdistys. Yhdistys tukee Rautjärvellä tapahtuvaa matkailutoimintaa sekä sen kehittymistä. Yhdistys on tarkoitettu Rautjärvellä matkailutoimintaa harjoittaville yrityksille, yhdistyksille, yhteisöille ja yksityishenkilöille. Pidempiaikaisena tavoitteena on tukea olemassa olevaa matkailuliiketoimintaa, synnyttää uutta matkailuliiketoimintaa, kehittää toimintaympäristöä ja tehdä yhteismarkkinointia sekä myyntiä (kotimaassa ja ulkomailla). Yhdistys voi myös hakea ja hallinnoida hankkeita sekä apurahoja.</a:t>
            </a:r>
          </a:p>
          <a:p>
            <a:endParaRPr lang="fi-FI" dirty="0"/>
          </a:p>
        </p:txBody>
      </p:sp>
    </p:spTree>
    <p:extLst>
      <p:ext uri="{BB962C8B-B14F-4D97-AF65-F5344CB8AC3E}">
        <p14:creationId xmlns:p14="http://schemas.microsoft.com/office/powerpoint/2010/main" val="3412770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Rautjärven matkailu ry</a:t>
            </a:r>
          </a:p>
        </p:txBody>
      </p:sp>
      <p:sp>
        <p:nvSpPr>
          <p:cNvPr id="3" name="Sisällön paikkamerkki 2"/>
          <p:cNvSpPr>
            <a:spLocks noGrp="1"/>
          </p:cNvSpPr>
          <p:nvPr>
            <p:ph idx="1"/>
          </p:nvPr>
        </p:nvSpPr>
        <p:spPr/>
        <p:txBody>
          <a:bodyPr/>
          <a:lstStyle/>
          <a:p>
            <a:pPr marL="0" indent="0">
              <a:buNone/>
            </a:pPr>
            <a:r>
              <a:rPr lang="fi-FI" dirty="0"/>
              <a:t>Toimintaperiaate</a:t>
            </a:r>
          </a:p>
          <a:p>
            <a:r>
              <a:rPr lang="fi-FI" dirty="0"/>
              <a:t>Rautjärven matkailu ry on kaikille </a:t>
            </a:r>
            <a:r>
              <a:rPr lang="fi-FI" dirty="0" err="1"/>
              <a:t>rautjärveläisille</a:t>
            </a:r>
            <a:r>
              <a:rPr lang="fi-FI" dirty="0"/>
              <a:t> avoin yhdistys, joka toimii avoimesti ja jäseniään kunnioittaen. Kaikki mukana olevat toimijat ovat tasa-arvoisia ja heillä on mahdollisuus vaikuttaa toimintaan sekä hyötyä siitä. Jokainen mukana oleva toimija allekirjoittaa jäsenyyssopimuksen, jolla varmistetaan eri toimijoiden tasapuolinen kohtelu sekä liikesalaisuuksien ja omistusoikeuksien säilyminen oikeilla tahoilla. Sopiva toiminnan turvaaminen mahdollistaa luottamuksen rakentumisen ja asioita aikaansaavan toimintakulttuurin</a:t>
            </a:r>
          </a:p>
          <a:p>
            <a:endParaRPr lang="fi-FI" dirty="0"/>
          </a:p>
        </p:txBody>
      </p:sp>
    </p:spTree>
    <p:extLst>
      <p:ext uri="{BB962C8B-B14F-4D97-AF65-F5344CB8AC3E}">
        <p14:creationId xmlns:p14="http://schemas.microsoft.com/office/powerpoint/2010/main" val="2823048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Rautjärven matkailu ry</a:t>
            </a:r>
          </a:p>
        </p:txBody>
      </p:sp>
      <p:sp>
        <p:nvSpPr>
          <p:cNvPr id="3" name="Sisällön paikkamerkki 2"/>
          <p:cNvSpPr>
            <a:spLocks noGrp="1"/>
          </p:cNvSpPr>
          <p:nvPr>
            <p:ph idx="1"/>
          </p:nvPr>
        </p:nvSpPr>
        <p:spPr/>
        <p:txBody>
          <a:bodyPr>
            <a:normAutofit fontScale="92500"/>
          </a:bodyPr>
          <a:lstStyle/>
          <a:p>
            <a:pPr marL="0" indent="0">
              <a:buNone/>
            </a:pPr>
            <a:r>
              <a:rPr lang="fi-FI" dirty="0"/>
              <a:t>Toimintamuoto ja organisaatio</a:t>
            </a:r>
          </a:p>
          <a:p>
            <a:r>
              <a:rPr lang="fi-FI" dirty="0"/>
              <a:t>Toimintamuodoksi on valittu ry, joka rekisteröidään yleishyödylliseksi yhdistykseksi ja siitä erotetaan osa, joka tekee elinkeinotoimintaa (hakeutuu alv rekisteriin). Yleishyödyllinen yhdistys voi hyötyä julkisesta rahoituksesta ja saada avustuksia paremmilla tukiprosenteilla kuin puhtaasti elinkeinotoimintaa harjoittava yhdistys. Elinkeinotoimintaa harjoittava osa taas toimii samoilla ehdoilla kuin yritys. Tämä malli takaa mahdollisimman monipuolisen rahoituspohjan toiminnan alkuvaiheessa sekä se on hallinnollisesti selkeä. Jatkossa organisaation rakennetta voidaan muuttaa, jos sille on tarvetta esimerkiksi osakeyhtiöksi tai osuuskunnaksi.</a:t>
            </a:r>
          </a:p>
          <a:p>
            <a:endParaRPr lang="fi-FI" dirty="0"/>
          </a:p>
        </p:txBody>
      </p:sp>
    </p:spTree>
    <p:extLst>
      <p:ext uri="{BB962C8B-B14F-4D97-AF65-F5344CB8AC3E}">
        <p14:creationId xmlns:p14="http://schemas.microsoft.com/office/powerpoint/2010/main" val="2598423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Rautjärven matkailu ry</a:t>
            </a:r>
          </a:p>
        </p:txBody>
      </p:sp>
      <p:sp>
        <p:nvSpPr>
          <p:cNvPr id="3" name="Sisällön paikkamerkki 2"/>
          <p:cNvSpPr>
            <a:spLocks noGrp="1"/>
          </p:cNvSpPr>
          <p:nvPr>
            <p:ph idx="1"/>
          </p:nvPr>
        </p:nvSpPr>
        <p:spPr/>
        <p:txBody>
          <a:bodyPr>
            <a:normAutofit lnSpcReduction="10000"/>
          </a:bodyPr>
          <a:lstStyle/>
          <a:p>
            <a:r>
              <a:rPr lang="fi-FI" dirty="0"/>
              <a:t>Rautjärven matkailu ry:tä johtaa hallitus, jossa kunnalla on yksi paikka ja yhdistyksen valitsemilla toimijoilla tai henkilöillä 4-8 paikkaa. Toiminnan toteuttamisesta ja hallinnoinnista vastaa Rautjärven kunnan palkkaama toiminnanjohtaja (Juha-Pekka Natunen). Kaikki mukana olevat toimijat osallistuvat toimintaan valitsemallaan tavalla, mutta kuitenkin yhdistyksen sääntöjen puitteissa</a:t>
            </a:r>
            <a:r>
              <a:rPr lang="fi-FI" dirty="0" smtClean="0"/>
              <a:t>.</a:t>
            </a:r>
            <a:endParaRPr lang="fi-FI" dirty="0"/>
          </a:p>
          <a:p>
            <a:r>
              <a:rPr lang="fi-FI" dirty="0"/>
              <a:t>Kunnan rooli yhdistyksessä tuodaan selkeästi esille, ettei asiasta synny väärinkäsityksiä. Kunta on yksi kumppaneista, joka mahdollistaa toiminnan käynnistämisen. Tästä laaditaan maininta </a:t>
            </a:r>
            <a:r>
              <a:rPr lang="fi-FI" dirty="0" err="1"/>
              <a:t>perustamis</a:t>
            </a:r>
            <a:r>
              <a:rPr lang="fi-FI" dirty="0"/>
              <a:t>- ja yhteistyösopimuksiin.  </a:t>
            </a:r>
          </a:p>
          <a:p>
            <a:endParaRPr lang="fi-FI" dirty="0"/>
          </a:p>
        </p:txBody>
      </p:sp>
    </p:spTree>
    <p:extLst>
      <p:ext uri="{BB962C8B-B14F-4D97-AF65-F5344CB8AC3E}">
        <p14:creationId xmlns:p14="http://schemas.microsoft.com/office/powerpoint/2010/main" val="1053102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Rautjärven matkailu ry</a:t>
            </a:r>
          </a:p>
        </p:txBody>
      </p:sp>
      <p:sp>
        <p:nvSpPr>
          <p:cNvPr id="3" name="Sisällön paikkamerkki 2"/>
          <p:cNvSpPr>
            <a:spLocks noGrp="1"/>
          </p:cNvSpPr>
          <p:nvPr>
            <p:ph idx="1"/>
          </p:nvPr>
        </p:nvSpPr>
        <p:spPr/>
        <p:txBody>
          <a:bodyPr>
            <a:normAutofit fontScale="77500" lnSpcReduction="20000"/>
          </a:bodyPr>
          <a:lstStyle/>
          <a:p>
            <a:pPr marL="0" lvl="0" indent="0">
              <a:buNone/>
            </a:pPr>
            <a:r>
              <a:rPr lang="fi-FI" dirty="0"/>
              <a:t>Tehtävät</a:t>
            </a:r>
          </a:p>
          <a:p>
            <a:pPr lvl="0"/>
            <a:r>
              <a:rPr lang="fi-FI" dirty="0"/>
              <a:t>Yhteistyön käynnistäminen alueellisella tasolla</a:t>
            </a:r>
          </a:p>
          <a:p>
            <a:pPr lvl="0"/>
            <a:r>
              <a:rPr lang="fi-FI" dirty="0"/>
              <a:t>Yhteistyön käynnistäminen kansallisella ja kansainvälisellä tasolla</a:t>
            </a:r>
          </a:p>
          <a:p>
            <a:pPr lvl="0"/>
            <a:r>
              <a:rPr lang="fi-FI" dirty="0"/>
              <a:t>Uusien matkailutuotteiden synnyttäminen</a:t>
            </a:r>
          </a:p>
          <a:p>
            <a:pPr lvl="0"/>
            <a:r>
              <a:rPr lang="fi-FI" dirty="0"/>
              <a:t>Uuden yritystoiminnan synnyttäminen</a:t>
            </a:r>
          </a:p>
          <a:p>
            <a:pPr lvl="0"/>
            <a:r>
              <a:rPr lang="fi-FI" dirty="0"/>
              <a:t>Toimijoiden neuvonta ja opastaminen</a:t>
            </a:r>
          </a:p>
          <a:p>
            <a:pPr lvl="0"/>
            <a:r>
              <a:rPr lang="fi-FI" dirty="0"/>
              <a:t>Olemassa olevien matkailutuotteiden kehittäminen</a:t>
            </a:r>
          </a:p>
          <a:p>
            <a:pPr lvl="0"/>
            <a:r>
              <a:rPr lang="fi-FI" dirty="0"/>
              <a:t>Kehityshankkeiden käynnistäminen ja toteuttaminen</a:t>
            </a:r>
          </a:p>
          <a:p>
            <a:pPr lvl="0"/>
            <a:r>
              <a:rPr lang="fi-FI" dirty="0"/>
              <a:t>Yhteismarkkinoinnin ja -myynnin järjestäminen*</a:t>
            </a:r>
          </a:p>
          <a:p>
            <a:pPr lvl="0"/>
            <a:r>
              <a:rPr lang="fi-FI" dirty="0"/>
              <a:t>Kunnan ja yhdistyksen välinen yhteistyö</a:t>
            </a:r>
          </a:p>
          <a:p>
            <a:pPr lvl="0"/>
            <a:r>
              <a:rPr lang="fi-FI" dirty="0"/>
              <a:t>Yhdistyksellä voi olla myös muita tehtäviä, joista sovitaan erikseen</a:t>
            </a:r>
          </a:p>
          <a:p>
            <a:endParaRPr lang="fi-FI" dirty="0"/>
          </a:p>
        </p:txBody>
      </p:sp>
    </p:spTree>
    <p:extLst>
      <p:ext uri="{BB962C8B-B14F-4D97-AF65-F5344CB8AC3E}">
        <p14:creationId xmlns:p14="http://schemas.microsoft.com/office/powerpoint/2010/main" val="194432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Asiat</a:t>
            </a:r>
            <a:endParaRPr lang="fi-FI" dirty="0"/>
          </a:p>
        </p:txBody>
      </p:sp>
      <p:sp>
        <p:nvSpPr>
          <p:cNvPr id="3" name="Sisällön paikkamerkki 2"/>
          <p:cNvSpPr>
            <a:spLocks noGrp="1"/>
          </p:cNvSpPr>
          <p:nvPr>
            <p:ph idx="1"/>
          </p:nvPr>
        </p:nvSpPr>
        <p:spPr/>
        <p:txBody>
          <a:bodyPr/>
          <a:lstStyle/>
          <a:p>
            <a:pPr marL="457200" lvl="0" indent="-457200">
              <a:buFont typeface="+mj-lt"/>
              <a:buAutoNum type="arabicPeriod"/>
            </a:pPr>
            <a:r>
              <a:rPr lang="fi-FI" b="1" dirty="0"/>
              <a:t>Mitä matkailu on</a:t>
            </a:r>
            <a:endParaRPr lang="fi-FI" dirty="0"/>
          </a:p>
          <a:p>
            <a:pPr marL="457200" lvl="0" indent="-457200">
              <a:buFont typeface="+mj-lt"/>
              <a:buAutoNum type="arabicPeriod"/>
            </a:pPr>
            <a:r>
              <a:rPr lang="fi-FI" b="1" dirty="0"/>
              <a:t>Matkailu nyt ja tulevaisuudessa</a:t>
            </a:r>
            <a:endParaRPr lang="fi-FI" dirty="0"/>
          </a:p>
          <a:p>
            <a:pPr marL="457200" lvl="0" indent="-457200">
              <a:buFont typeface="+mj-lt"/>
              <a:buAutoNum type="arabicPeriod"/>
            </a:pPr>
            <a:r>
              <a:rPr lang="fi-FI" b="1" dirty="0"/>
              <a:t>Matkailu Suomessa</a:t>
            </a:r>
            <a:endParaRPr lang="fi-FI" dirty="0"/>
          </a:p>
          <a:p>
            <a:pPr marL="457200" lvl="0" indent="-457200">
              <a:buFont typeface="+mj-lt"/>
              <a:buAutoNum type="arabicPeriod"/>
            </a:pPr>
            <a:r>
              <a:rPr lang="fi-FI" b="1" dirty="0"/>
              <a:t>Matkailu Rautjärvellä</a:t>
            </a:r>
            <a:endParaRPr lang="fi-FI" dirty="0"/>
          </a:p>
          <a:p>
            <a:pPr marL="457200" lvl="0" indent="-457200">
              <a:buFont typeface="+mj-lt"/>
              <a:buAutoNum type="arabicPeriod"/>
            </a:pPr>
            <a:r>
              <a:rPr lang="fi-FI" b="1" dirty="0"/>
              <a:t>Rautjärven matkailu ry</a:t>
            </a:r>
            <a:endParaRPr lang="fi-FI" dirty="0"/>
          </a:p>
          <a:p>
            <a:pPr marL="457200" lvl="0" indent="-457200">
              <a:buFont typeface="+mj-lt"/>
              <a:buAutoNum type="arabicPeriod"/>
            </a:pPr>
            <a:r>
              <a:rPr lang="fi-FI" b="1" dirty="0"/>
              <a:t>Esimerkkejä </a:t>
            </a:r>
            <a:r>
              <a:rPr lang="fi-FI" b="1" dirty="0" smtClean="0"/>
              <a:t>onnistumisista</a:t>
            </a:r>
            <a:endParaRPr lang="fi-FI" dirty="0"/>
          </a:p>
        </p:txBody>
      </p:sp>
    </p:spTree>
    <p:extLst>
      <p:ext uri="{BB962C8B-B14F-4D97-AF65-F5344CB8AC3E}">
        <p14:creationId xmlns:p14="http://schemas.microsoft.com/office/powerpoint/2010/main" val="996450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Rautjärven matkailu ry</a:t>
            </a:r>
          </a:p>
        </p:txBody>
      </p:sp>
      <p:sp>
        <p:nvSpPr>
          <p:cNvPr id="3" name="Sisällön paikkamerkki 2"/>
          <p:cNvSpPr>
            <a:spLocks noGrp="1"/>
          </p:cNvSpPr>
          <p:nvPr>
            <p:ph idx="1"/>
          </p:nvPr>
        </p:nvSpPr>
        <p:spPr/>
        <p:txBody>
          <a:bodyPr>
            <a:normAutofit/>
          </a:bodyPr>
          <a:lstStyle/>
          <a:p>
            <a:r>
              <a:rPr lang="fi-FI" dirty="0"/>
              <a:t>*HUOM! Yhdistys myy ja välittää mukana olevien toimijoiden tuotteita eli rahat kulkevat yhdistyksen tilin kautta (näkyy liikevaihdossa). Välitystoiminnasta otettavan provision määrä pyritään pitämään pienenä esimerkiksi 5-8 </a:t>
            </a:r>
            <a:r>
              <a:rPr lang="fi-FI" dirty="0" smtClean="0"/>
              <a:t>%.</a:t>
            </a:r>
            <a:endParaRPr lang="fi-FI" dirty="0"/>
          </a:p>
        </p:txBody>
      </p:sp>
    </p:spTree>
    <p:extLst>
      <p:ext uri="{BB962C8B-B14F-4D97-AF65-F5344CB8AC3E}">
        <p14:creationId xmlns:p14="http://schemas.microsoft.com/office/powerpoint/2010/main" val="1751019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Rautjärven matkailu ry</a:t>
            </a:r>
          </a:p>
        </p:txBody>
      </p:sp>
      <p:sp>
        <p:nvSpPr>
          <p:cNvPr id="3" name="Sisällön paikkamerkki 2"/>
          <p:cNvSpPr>
            <a:spLocks noGrp="1"/>
          </p:cNvSpPr>
          <p:nvPr>
            <p:ph idx="1"/>
          </p:nvPr>
        </p:nvSpPr>
        <p:spPr/>
        <p:txBody>
          <a:bodyPr>
            <a:normAutofit fontScale="85000" lnSpcReduction="10000"/>
          </a:bodyPr>
          <a:lstStyle/>
          <a:p>
            <a:pPr marL="0" indent="0">
              <a:buNone/>
            </a:pPr>
            <a:r>
              <a:rPr lang="fi-FI" dirty="0"/>
              <a:t>Visio 2027</a:t>
            </a:r>
          </a:p>
          <a:p>
            <a:r>
              <a:rPr lang="fi-FI" dirty="0"/>
              <a:t>Rautjärven matkailu ry:ssä on mukana kymmeniä eri toimijoita ja palveluntarjoajia. Rautjärven alueelta löytyy monimuotoisia ja laadukkaita luontoon, sotahistoriaan ja paikalliseen kulttuurin liittyviä palveluita. Alueelliset toimijat tekevät yhteistyötä, joka hyödyttää kaikkia mukana olevia toimijoita. </a:t>
            </a:r>
            <a:endParaRPr lang="fi-FI" dirty="0" smtClean="0"/>
          </a:p>
          <a:p>
            <a:r>
              <a:rPr lang="fi-FI" dirty="0" smtClean="0"/>
              <a:t>Rautjärven </a:t>
            </a:r>
            <a:r>
              <a:rPr lang="fi-FI" dirty="0"/>
              <a:t>matkailulla on satoja kumppaneita ympäri maailman ja verkostomainen toiminta edistää myyntiä ja markkinointia merkittävästi. Rautjärven matkailukohteissa ja palveluissa vierailee vuosittain noin 30 000 matkailijaa. Kotimaisten ja ulkomaisten matkailijoiden suhde on noin 60/40 kotimaisten matkailijoiden hyväksi. Matkailijan keskiviipymä on 1-2 päivää, ja keskikulutus per henkilö on noin </a:t>
            </a:r>
            <a:r>
              <a:rPr lang="fi-FI" dirty="0" smtClean="0"/>
              <a:t>50 </a:t>
            </a:r>
            <a:r>
              <a:rPr lang="fi-FI" dirty="0"/>
              <a:t>€/päivä. Matkailijoiden tuottama tulo alueelle on noin </a:t>
            </a:r>
            <a:r>
              <a:rPr lang="fi-FI" dirty="0" smtClean="0"/>
              <a:t>1 500 000 – 2 000 000 euroa </a:t>
            </a:r>
            <a:r>
              <a:rPr lang="fi-FI" dirty="0"/>
              <a:t>vuodessa.</a:t>
            </a:r>
          </a:p>
        </p:txBody>
      </p:sp>
    </p:spTree>
    <p:extLst>
      <p:ext uri="{BB962C8B-B14F-4D97-AF65-F5344CB8AC3E}">
        <p14:creationId xmlns:p14="http://schemas.microsoft.com/office/powerpoint/2010/main" val="2351648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Esimerkit</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Kollaa- ja Simo Häyhä –museo</a:t>
            </a:r>
          </a:p>
          <a:p>
            <a:pPr lvl="1"/>
            <a:r>
              <a:rPr lang="fi-FI" dirty="0" smtClean="0"/>
              <a:t>Avasi uudistetun näyttelyn heinäkuussa 2017. Tällä hetkellä noin 4200 kävijää (oli auki vain 16 päivää).</a:t>
            </a:r>
          </a:p>
          <a:p>
            <a:r>
              <a:rPr lang="fi-FI" dirty="0" err="1" smtClean="0"/>
              <a:t>Möhkö</a:t>
            </a:r>
            <a:endParaRPr lang="fi-FI" dirty="0" smtClean="0"/>
          </a:p>
          <a:p>
            <a:pPr lvl="1"/>
            <a:r>
              <a:rPr lang="fi-FI" dirty="0" err="1" smtClean="0"/>
              <a:t>Pohjois</a:t>
            </a:r>
            <a:r>
              <a:rPr lang="fi-FI" dirty="0" smtClean="0"/>
              <a:t>-Karjalassa, aivan Suomen itärajalla. Noin 200 vakituista asukasta. Noin 30 000 kävijää vuodessa. Alueella useita </a:t>
            </a:r>
            <a:r>
              <a:rPr lang="fi-FI" dirty="0" err="1" smtClean="0"/>
              <a:t>matkailuyrityksia</a:t>
            </a:r>
            <a:r>
              <a:rPr lang="fi-FI" dirty="0" smtClean="0"/>
              <a:t>, museo, kesäteatteri ja muuta toimintaa.</a:t>
            </a:r>
          </a:p>
          <a:p>
            <a:r>
              <a:rPr lang="fi-FI" dirty="0" smtClean="0"/>
              <a:t>Wild Taiga ry</a:t>
            </a:r>
          </a:p>
          <a:p>
            <a:pPr lvl="1"/>
            <a:r>
              <a:rPr lang="fi-FI" dirty="0" smtClean="0"/>
              <a:t>Otamme mallia tämän ry:n toimintamallista. Toimii Kainuun seudulla. Yhdistyksessä mukana noin 60 yritystä. Tekee yhteismarkkinointia ja vastaa matkailutoimijoiden edunvalvonnasta. Palkittu kansainvälisesti. Edistää merkittävästi alueen matkailun kehittymistä ja menestymistä.</a:t>
            </a:r>
            <a:endParaRPr lang="fi-FI" dirty="0"/>
          </a:p>
        </p:txBody>
      </p:sp>
    </p:spTree>
    <p:extLst>
      <p:ext uri="{BB962C8B-B14F-4D97-AF65-F5344CB8AC3E}">
        <p14:creationId xmlns:p14="http://schemas.microsoft.com/office/powerpoint/2010/main" val="3713728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toimintaan pääsee mukaan</a:t>
            </a:r>
            <a:endParaRPr lang="fi-FI" dirty="0"/>
          </a:p>
        </p:txBody>
      </p:sp>
      <p:sp>
        <p:nvSpPr>
          <p:cNvPr id="3" name="Sisällön paikkamerkki 2"/>
          <p:cNvSpPr>
            <a:spLocks noGrp="1"/>
          </p:cNvSpPr>
          <p:nvPr>
            <p:ph idx="1"/>
          </p:nvPr>
        </p:nvSpPr>
        <p:spPr/>
        <p:txBody>
          <a:bodyPr/>
          <a:lstStyle/>
          <a:p>
            <a:r>
              <a:rPr lang="fi-FI" dirty="0" smtClean="0"/>
              <a:t>Ota yhteyttä kuntaan!</a:t>
            </a:r>
          </a:p>
          <a:p>
            <a:endParaRPr lang="fi-FI" dirty="0"/>
          </a:p>
          <a:p>
            <a:pPr marL="457200" lvl="1" indent="0">
              <a:buNone/>
            </a:pPr>
            <a:r>
              <a:rPr lang="fi-FI" dirty="0" smtClean="0"/>
              <a:t>Juha-Pekka Natunen</a:t>
            </a:r>
          </a:p>
          <a:p>
            <a:pPr marL="457200" lvl="1" indent="0">
              <a:buNone/>
            </a:pPr>
            <a:r>
              <a:rPr lang="fi-FI" dirty="0" smtClean="0"/>
              <a:t>Elinvoima- ja hankekehittäjä</a:t>
            </a:r>
          </a:p>
          <a:p>
            <a:pPr marL="457200" lvl="1" indent="0">
              <a:buNone/>
            </a:pPr>
            <a:r>
              <a:rPr lang="fi-FI" dirty="0" smtClean="0"/>
              <a:t>+35840 581 8040</a:t>
            </a:r>
          </a:p>
          <a:p>
            <a:pPr marL="457200" lvl="1" indent="0">
              <a:buNone/>
            </a:pPr>
            <a:r>
              <a:rPr lang="fi-FI" dirty="0" smtClean="0"/>
              <a:t>juha-pekka.natunen@rautjarvi.fi</a:t>
            </a:r>
            <a:endParaRPr lang="fi-FI" dirty="0"/>
          </a:p>
        </p:txBody>
      </p:sp>
    </p:spTree>
    <p:extLst>
      <p:ext uri="{BB962C8B-B14F-4D97-AF65-F5344CB8AC3E}">
        <p14:creationId xmlns:p14="http://schemas.microsoft.com/office/powerpoint/2010/main" val="319772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matkailu </a:t>
            </a:r>
            <a:r>
              <a:rPr lang="fi-FI" dirty="0" smtClean="0"/>
              <a:t>on</a:t>
            </a:r>
            <a:endParaRPr lang="fi-FI" dirty="0"/>
          </a:p>
        </p:txBody>
      </p:sp>
      <p:sp>
        <p:nvSpPr>
          <p:cNvPr id="3" name="Sisällön paikkamerkki 2"/>
          <p:cNvSpPr>
            <a:spLocks noGrp="1"/>
          </p:cNvSpPr>
          <p:nvPr>
            <p:ph idx="1"/>
          </p:nvPr>
        </p:nvSpPr>
        <p:spPr/>
        <p:txBody>
          <a:bodyPr/>
          <a:lstStyle/>
          <a:p>
            <a:pPr lvl="0"/>
            <a:r>
              <a:rPr lang="fi-FI" dirty="0"/>
              <a:t>”Matkailu on ihmisten liikkumista ja toimintaa vakinaisen asuin- ja työympäristön ulkopuolella”</a:t>
            </a:r>
          </a:p>
          <a:p>
            <a:pPr lvl="0"/>
            <a:r>
              <a:rPr lang="fi-FI" dirty="0"/>
              <a:t>Tyypillisimmät matkailun lajit ovat vapaa-ajan matkailu ja työperäinen matkailu</a:t>
            </a:r>
          </a:p>
          <a:p>
            <a:pPr lvl="0"/>
            <a:r>
              <a:rPr lang="fi-FI" dirty="0"/>
              <a:t>Matkailijat hyödyntävät </a:t>
            </a:r>
            <a:r>
              <a:rPr lang="fi-FI" dirty="0" smtClean="0"/>
              <a:t>matkailualueen </a:t>
            </a:r>
            <a:r>
              <a:rPr lang="fi-FI" dirty="0"/>
              <a:t>palveluita kuten julkista liikennettä, teitä, ruokapaikkoja, bensa-asemia, museoita, kauppoja, hotelleja, virkistyskohteita jne</a:t>
            </a:r>
            <a:r>
              <a:rPr lang="fi-FI" dirty="0" smtClean="0"/>
              <a:t>.</a:t>
            </a:r>
          </a:p>
          <a:p>
            <a:pPr marL="0" lvl="0" indent="0">
              <a:buNone/>
            </a:pPr>
            <a:r>
              <a:rPr lang="fi-FI" dirty="0"/>
              <a:t>	</a:t>
            </a:r>
            <a:r>
              <a:rPr lang="fi-FI" dirty="0" smtClean="0"/>
              <a:t>	</a:t>
            </a:r>
          </a:p>
          <a:p>
            <a:pPr marL="0" lvl="0" indent="0">
              <a:buNone/>
            </a:pPr>
            <a:r>
              <a:rPr lang="fi-FI" dirty="0"/>
              <a:t>	</a:t>
            </a:r>
            <a:r>
              <a:rPr lang="fi-FI" dirty="0" smtClean="0"/>
              <a:t>	MATKAILIJAT JÄTTÄVÄT RAHAA ALUEELLE </a:t>
            </a:r>
            <a:endParaRPr lang="fi-FI" dirty="0"/>
          </a:p>
        </p:txBody>
      </p:sp>
      <p:sp>
        <p:nvSpPr>
          <p:cNvPr id="4" name="Nuoli oikealle 3"/>
          <p:cNvSpPr/>
          <p:nvPr/>
        </p:nvSpPr>
        <p:spPr>
          <a:xfrm>
            <a:off x="1508760" y="5469845"/>
            <a:ext cx="932688" cy="4663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104365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nyt ja tulevaisuudessa</a:t>
            </a:r>
          </a:p>
        </p:txBody>
      </p:sp>
      <p:sp>
        <p:nvSpPr>
          <p:cNvPr id="3" name="Sisällön paikkamerkki 2"/>
          <p:cNvSpPr>
            <a:spLocks noGrp="1"/>
          </p:cNvSpPr>
          <p:nvPr>
            <p:ph idx="1"/>
          </p:nvPr>
        </p:nvSpPr>
        <p:spPr/>
        <p:txBody>
          <a:bodyPr>
            <a:normAutofit fontScale="92500" lnSpcReduction="10000"/>
          </a:bodyPr>
          <a:lstStyle/>
          <a:p>
            <a:pPr lvl="0"/>
            <a:r>
              <a:rPr lang="fi-FI" sz="2600" dirty="0"/>
              <a:t>Matkailu on jatkuvasti kasvava trendi maailmalla</a:t>
            </a:r>
          </a:p>
          <a:p>
            <a:pPr lvl="1"/>
            <a:r>
              <a:rPr lang="fi-FI" dirty="0"/>
              <a:t>Keskiarvoisesti ihmisten varallisuus kasvaa ja potentiaalisia matkailijoita on yhä enemmän. Tämä näkyy kasvavina matkailijamäärinä Aasian ja erityisesti Kiinan suunnalta. Potentiaalinen matkailualue on koko maailma!</a:t>
            </a:r>
          </a:p>
          <a:p>
            <a:pPr lvl="0"/>
            <a:r>
              <a:rPr lang="fi-FI" dirty="0"/>
              <a:t>Matkailijat muodostavat käsityksensä palveluista ja tuotteista yhä kasvavassa määrin sosiaalisessa mediassa käytävän keskustelun pohjalta (</a:t>
            </a:r>
            <a:r>
              <a:rPr lang="fi-FI" dirty="0" err="1"/>
              <a:t>facebook</a:t>
            </a:r>
            <a:r>
              <a:rPr lang="fi-FI" dirty="0"/>
              <a:t>, matkailun suosittelusivustot </a:t>
            </a:r>
            <a:r>
              <a:rPr lang="fi-FI" dirty="0" err="1"/>
              <a:t>esim</a:t>
            </a:r>
            <a:r>
              <a:rPr lang="fi-FI" dirty="0"/>
              <a:t> </a:t>
            </a:r>
            <a:r>
              <a:rPr lang="fi-FI" dirty="0" err="1"/>
              <a:t>Tripadvisor</a:t>
            </a:r>
            <a:r>
              <a:rPr lang="fi-FI" dirty="0"/>
              <a:t>). </a:t>
            </a:r>
            <a:endParaRPr lang="fi-FI" dirty="0" smtClean="0"/>
          </a:p>
          <a:p>
            <a:pPr lvl="0"/>
            <a:r>
              <a:rPr lang="fi-FI" dirty="0" smtClean="0"/>
              <a:t>He </a:t>
            </a:r>
            <a:r>
              <a:rPr lang="fi-FI" dirty="0"/>
              <a:t>ostavat yhä useammin tuotteet verkosta.</a:t>
            </a:r>
          </a:p>
          <a:p>
            <a:pPr lvl="0"/>
            <a:r>
              <a:rPr lang="fi-FI" dirty="0"/>
              <a:t>Matkailun sisäiset trendit kehittyvät jatkuvasti. Tällä hetkellä kasvava trendi on merkityksellinen kokeminen eli matkailijat hakevat entistä enemmän kokemuksia, joilla on merkitys ja tarkoitus.</a:t>
            </a:r>
          </a:p>
          <a:p>
            <a:endParaRPr lang="fi-FI" dirty="0"/>
          </a:p>
        </p:txBody>
      </p:sp>
    </p:spTree>
    <p:extLst>
      <p:ext uri="{BB962C8B-B14F-4D97-AF65-F5344CB8AC3E}">
        <p14:creationId xmlns:p14="http://schemas.microsoft.com/office/powerpoint/2010/main" val="678461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nyt ja tulevaisuudessa</a:t>
            </a:r>
          </a:p>
        </p:txBody>
      </p:sp>
      <p:sp>
        <p:nvSpPr>
          <p:cNvPr id="3" name="Sisällön paikkamerkki 2"/>
          <p:cNvSpPr>
            <a:spLocks noGrp="1"/>
          </p:cNvSpPr>
          <p:nvPr>
            <p:ph idx="1"/>
          </p:nvPr>
        </p:nvSpPr>
        <p:spPr/>
        <p:txBody>
          <a:bodyPr>
            <a:normAutofit fontScale="85000" lnSpcReduction="10000"/>
          </a:bodyPr>
          <a:lstStyle/>
          <a:p>
            <a:pPr lvl="0"/>
            <a:r>
              <a:rPr lang="fi-FI" dirty="0"/>
              <a:t>Matkailijat janoavat yhä rikkaampia ja syvempiä – ja ennen kaikkea aitoja – kokemuksia; nousussa ovat esimerkiksi vapaaehtoismatkailu, sapattimatkat, luova matkailu (</a:t>
            </a:r>
            <a:r>
              <a:rPr lang="fi-FI" dirty="0" err="1"/>
              <a:t>creative</a:t>
            </a:r>
            <a:r>
              <a:rPr lang="fi-FI" dirty="0"/>
              <a:t> </a:t>
            </a:r>
            <a:r>
              <a:rPr lang="fi-FI" dirty="0" err="1"/>
              <a:t>tourism</a:t>
            </a:r>
            <a:r>
              <a:rPr lang="fi-FI" dirty="0"/>
              <a:t>) sekä henkiset ja hengelliset arvot. Eettiseen ja vastuulliseen matkailuun liittyviä trendejä ovat kohtuullistaminen, LOHAS ( </a:t>
            </a:r>
            <a:r>
              <a:rPr lang="fi-FI" dirty="0" err="1"/>
              <a:t>lifestyles</a:t>
            </a:r>
            <a:r>
              <a:rPr lang="fi-FI" dirty="0"/>
              <a:t> of </a:t>
            </a:r>
            <a:r>
              <a:rPr lang="fi-FI" dirty="0" err="1"/>
              <a:t>health</a:t>
            </a:r>
            <a:r>
              <a:rPr lang="fi-FI" dirty="0"/>
              <a:t> and </a:t>
            </a:r>
            <a:r>
              <a:rPr lang="fi-FI" dirty="0" err="1"/>
              <a:t>sustainability</a:t>
            </a:r>
            <a:r>
              <a:rPr lang="fi-FI" dirty="0"/>
              <a:t>), hidas matkailu (</a:t>
            </a:r>
            <a:r>
              <a:rPr lang="fi-FI" dirty="0" err="1"/>
              <a:t>slow</a:t>
            </a:r>
            <a:r>
              <a:rPr lang="fi-FI" dirty="0"/>
              <a:t> </a:t>
            </a:r>
            <a:r>
              <a:rPr lang="fi-FI" dirty="0" err="1"/>
              <a:t>tourism</a:t>
            </a:r>
            <a:r>
              <a:rPr lang="fi-FI" dirty="0"/>
              <a:t>), lähimatkailu ja ”koteloituminen” (</a:t>
            </a:r>
            <a:r>
              <a:rPr lang="fi-FI" dirty="0" err="1"/>
              <a:t>cocooning</a:t>
            </a:r>
            <a:r>
              <a:rPr lang="fi-FI" dirty="0"/>
              <a:t>).</a:t>
            </a:r>
          </a:p>
          <a:p>
            <a:pPr lvl="0"/>
            <a:r>
              <a:rPr lang="fi-FI" dirty="0"/>
              <a:t>Luksuksen kasvava kysyntä viittaa ennemmin oman sisäisen ajan rikastuttamiseen ja ajankäyttöön kuin materialismiin. Hyvinvointi- ja terveysmatkailun kysyntä lisääntyy väestön ikääntyessä ja hyvänolontunteesta nauttimisen merkityksen kasvaessa. Nousevan kulttuurimatkailun trendejä ovat muun muassa perinteisiin liittyvät arvot, paluu juurille (</a:t>
            </a:r>
            <a:r>
              <a:rPr lang="fi-FI" dirty="0" err="1"/>
              <a:t>back</a:t>
            </a:r>
            <a:r>
              <a:rPr lang="fi-FI" dirty="0"/>
              <a:t> to </a:t>
            </a:r>
            <a:r>
              <a:rPr lang="fi-FI" dirty="0" err="1"/>
              <a:t>basics</a:t>
            </a:r>
            <a:r>
              <a:rPr lang="fi-FI" dirty="0"/>
              <a:t>) ja </a:t>
            </a:r>
            <a:r>
              <a:rPr lang="fi-FI" dirty="0" err="1"/>
              <a:t>heartspitality</a:t>
            </a:r>
            <a:r>
              <a:rPr lang="fi-FI" dirty="0"/>
              <a:t>, joka viittaa tarpeeseen tuntea paikan ”pulssi” ja perehtyä paikalliseen elämäntapaan ja tekemiseen.</a:t>
            </a:r>
          </a:p>
          <a:p>
            <a:endParaRPr lang="fi-FI" dirty="0"/>
          </a:p>
        </p:txBody>
      </p:sp>
    </p:spTree>
    <p:extLst>
      <p:ext uri="{BB962C8B-B14F-4D97-AF65-F5344CB8AC3E}">
        <p14:creationId xmlns:p14="http://schemas.microsoft.com/office/powerpoint/2010/main" val="21987884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nyt ja tulevaisuudessa</a:t>
            </a:r>
          </a:p>
        </p:txBody>
      </p:sp>
      <p:sp>
        <p:nvSpPr>
          <p:cNvPr id="3" name="Sisällön paikkamerkki 2"/>
          <p:cNvSpPr>
            <a:spLocks noGrp="1"/>
          </p:cNvSpPr>
          <p:nvPr>
            <p:ph idx="1"/>
          </p:nvPr>
        </p:nvSpPr>
        <p:spPr/>
        <p:txBody>
          <a:bodyPr/>
          <a:lstStyle/>
          <a:p>
            <a:pPr lvl="0"/>
            <a:r>
              <a:rPr lang="fi-FI" dirty="0"/>
              <a:t>Luontomatkailussa on kysyntää esimerkiksi ”turvallisen vaaran” kokemiselle ja aidoille luontoelämyksille. Tulevaisuudessa matkailun rajat laajenevat, kun avaruusmatkat käynnistyvät ja ensimmäiset avaruushotellit avataan. </a:t>
            </a:r>
            <a:r>
              <a:rPr lang="fi-FI" dirty="0" err="1"/>
              <a:t>Virtuaalimatkailu</a:t>
            </a:r>
            <a:r>
              <a:rPr lang="fi-FI" dirty="0"/>
              <a:t> mahdollistaa lomien ”kokeilun” etukäteen tai jopa korvaa fyysiseen liikkumiseen perustuvaa matkailua</a:t>
            </a:r>
          </a:p>
          <a:p>
            <a:pPr lvl="0"/>
            <a:r>
              <a:rPr lang="fi-FI" dirty="0"/>
              <a:t>Tämä ei toki tarkoita, että perinteinen matkailu olisi loppumassa, mutta kasvavat trendit kannattaa </a:t>
            </a:r>
            <a:r>
              <a:rPr lang="fi-FI" smtClean="0"/>
              <a:t>ottaa huomioon</a:t>
            </a:r>
            <a:endParaRPr lang="fi-FI" dirty="0"/>
          </a:p>
        </p:txBody>
      </p:sp>
    </p:spTree>
    <p:extLst>
      <p:ext uri="{BB962C8B-B14F-4D97-AF65-F5344CB8AC3E}">
        <p14:creationId xmlns:p14="http://schemas.microsoft.com/office/powerpoint/2010/main" val="2173371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Suomessa</a:t>
            </a:r>
          </a:p>
        </p:txBody>
      </p:sp>
      <p:sp>
        <p:nvSpPr>
          <p:cNvPr id="3" name="Sisällön paikkamerkki 2"/>
          <p:cNvSpPr>
            <a:spLocks noGrp="1"/>
          </p:cNvSpPr>
          <p:nvPr>
            <p:ph idx="1"/>
          </p:nvPr>
        </p:nvSpPr>
        <p:spPr/>
        <p:txBody>
          <a:bodyPr/>
          <a:lstStyle/>
          <a:p>
            <a:r>
              <a:rPr lang="fi-FI" dirty="0"/>
              <a:t>Suomi on jatkuvasti kasvava </a:t>
            </a:r>
            <a:r>
              <a:rPr lang="fi-FI" dirty="0" smtClean="0"/>
              <a:t>matkailualue</a:t>
            </a:r>
            <a:r>
              <a:rPr lang="fi-FI" dirty="0"/>
              <a:t>, jossa esiintyvät </a:t>
            </a:r>
            <a:r>
              <a:rPr lang="fi-FI" dirty="0" smtClean="0"/>
              <a:t>monet </a:t>
            </a:r>
            <a:r>
              <a:rPr lang="fi-FI" dirty="0"/>
              <a:t>kasvavat matkailun trendit esimerkiksi pudas luonto, hiljaisuus, turvallisuus ja aidot paikalliset </a:t>
            </a:r>
            <a:r>
              <a:rPr lang="fi-FI" dirty="0" smtClean="0"/>
              <a:t>kokemukset</a:t>
            </a:r>
          </a:p>
          <a:p>
            <a:r>
              <a:rPr lang="fi-FI" dirty="0" smtClean="0"/>
              <a:t>Miten Suomea markkinoidaan ulkomailla?</a:t>
            </a:r>
          </a:p>
          <a:p>
            <a:pPr lvl="1"/>
            <a:r>
              <a:rPr lang="fi-FI" dirty="0" smtClean="0">
                <a:hlinkClick r:id="rId2"/>
              </a:rPr>
              <a:t>https</a:t>
            </a:r>
            <a:r>
              <a:rPr lang="fi-FI" dirty="0">
                <a:hlinkClick r:id="rId2"/>
              </a:rPr>
              <a:t>://</a:t>
            </a:r>
            <a:r>
              <a:rPr lang="fi-FI" dirty="0" smtClean="0">
                <a:hlinkClick r:id="rId2"/>
              </a:rPr>
              <a:t>www.youtube.com/watch?v=nFRjLT0IfdA</a:t>
            </a:r>
            <a:endParaRPr lang="fi-FI" dirty="0" smtClean="0"/>
          </a:p>
          <a:p>
            <a:pPr marL="457200" lvl="1" indent="0">
              <a:buNone/>
            </a:pPr>
            <a:endParaRPr lang="fi-FI" dirty="0"/>
          </a:p>
        </p:txBody>
      </p:sp>
    </p:spTree>
    <p:extLst>
      <p:ext uri="{BB962C8B-B14F-4D97-AF65-F5344CB8AC3E}">
        <p14:creationId xmlns:p14="http://schemas.microsoft.com/office/powerpoint/2010/main" val="3274813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Suomessa</a:t>
            </a:r>
          </a:p>
        </p:txBody>
      </p:sp>
      <p:sp>
        <p:nvSpPr>
          <p:cNvPr id="3" name="Sisällön paikkamerkki 2"/>
          <p:cNvSpPr>
            <a:spLocks noGrp="1"/>
          </p:cNvSpPr>
          <p:nvPr>
            <p:ph idx="1"/>
          </p:nvPr>
        </p:nvSpPr>
        <p:spPr/>
        <p:txBody>
          <a:bodyPr>
            <a:normAutofit fontScale="92500" lnSpcReduction="10000"/>
          </a:bodyPr>
          <a:lstStyle/>
          <a:p>
            <a:pPr lvl="0"/>
            <a:r>
              <a:rPr lang="fi-FI" dirty="0"/>
              <a:t>Vuonna 2016 ulkomailla asuvat tekivät yhteensä 7,7 miljoonaa matkaa Suomeen, eli kaksi prosenttia enemmän kuin vuotta aiemmin. Reilu kolmannes matkoista oli Venäjällä asuvien tekemiä. Ruotsista ja Virosta tehtiin yhteensä viidennes matkoista, kun Suomeen saapuneista matkailijoista joka kahdeksas asui Aasiassa.</a:t>
            </a:r>
          </a:p>
          <a:p>
            <a:pPr lvl="0"/>
            <a:r>
              <a:rPr lang="fi-FI" dirty="0"/>
              <a:t>Suhteellisesti eniten matkat lisääntyivät Intiasta, mutta absoluuttisesti laskettuna eniten lisäystä tuli kuitenkin Kiinassa, reilu 90 tuhatta matkaa. Saksasta, Ruotsista ja Etelä-Koreasta tehtiin noin 50 tuhatta matkaa enemmän kuin vuotta aiemmin. Matkailu Suomeen lisääntyi myös EU-maista.</a:t>
            </a:r>
          </a:p>
          <a:p>
            <a:pPr lvl="0"/>
            <a:r>
              <a:rPr lang="fi-FI" dirty="0"/>
              <a:t>Määrällisesti eniten matkat vähenivät Venäjältä (-107 000 matkaa) ja suhteellisesti eniten Norjasta, Sveitsistä ja Kanadasta</a:t>
            </a:r>
          </a:p>
          <a:p>
            <a:endParaRPr lang="fi-FI" dirty="0"/>
          </a:p>
        </p:txBody>
      </p:sp>
    </p:spTree>
    <p:extLst>
      <p:ext uri="{BB962C8B-B14F-4D97-AF65-F5344CB8AC3E}">
        <p14:creationId xmlns:p14="http://schemas.microsoft.com/office/powerpoint/2010/main" val="4181253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Matkailu Suomessa</a:t>
            </a:r>
          </a:p>
        </p:txBody>
      </p:sp>
      <p:sp>
        <p:nvSpPr>
          <p:cNvPr id="3" name="Sisällön paikkamerkki 2"/>
          <p:cNvSpPr>
            <a:spLocks noGrp="1"/>
          </p:cNvSpPr>
          <p:nvPr>
            <p:ph idx="1"/>
          </p:nvPr>
        </p:nvSpPr>
        <p:spPr/>
        <p:txBody>
          <a:bodyPr>
            <a:normAutofit fontScale="92500" lnSpcReduction="20000"/>
          </a:bodyPr>
          <a:lstStyle/>
          <a:p>
            <a:pPr lvl="0"/>
            <a:r>
              <a:rPr lang="fi-FI" dirty="0"/>
              <a:t>Ulkomaisten matkailijoiden rahankäyttö Suomessa kasvoi 5 prosenttia vuoteen 2015 verrattuna. Kaikkiaan ulkomaiset matkailijat toivat Suomeen </a:t>
            </a:r>
            <a:r>
              <a:rPr lang="fi-FI" b="1" dirty="0"/>
              <a:t>3,9 miljardia </a:t>
            </a:r>
            <a:r>
              <a:rPr lang="fi-FI" dirty="0"/>
              <a:t>euroa vientiin rinnastettavaa tuloa.</a:t>
            </a:r>
          </a:p>
          <a:p>
            <a:pPr lvl="0"/>
            <a:r>
              <a:rPr lang="fi-FI" dirty="0"/>
              <a:t>Matkailijatutkimuksen mukaan ulkomailta saapuneet matkailijat käyttivät ostoksiin ja palveluihin 2,5 miljardia euroa, joka on 130 miljoonaa euroa enemmän kuin vuonna 2015. Vientiin rinnastettava matkailutulo oli viime vuonna arviolta 3,9 miljardia euroa, kun huomioidaan ulkomaisten matkailijoiden matkakulut (1,4 miljardia) Suomeen. Matkailun osuus Suomen bruttokansantuotteesta on 2,5 prosenttia.</a:t>
            </a:r>
          </a:p>
          <a:p>
            <a:pPr lvl="0"/>
            <a:r>
              <a:rPr lang="fi-FI" dirty="0"/>
              <a:t>Matkailijat käyttivät keskimäärin noin 320 euroa matkaa kohden Suomessa, kun ennakkokulut (ennakkoon maksetut majoitukset, autovuokrat, pääsymaksut yms.) lasketaan mukaan.</a:t>
            </a:r>
          </a:p>
          <a:p>
            <a:endParaRPr lang="fi-FI" dirty="0"/>
          </a:p>
        </p:txBody>
      </p:sp>
    </p:spTree>
    <p:extLst>
      <p:ext uri="{BB962C8B-B14F-4D97-AF65-F5344CB8AC3E}">
        <p14:creationId xmlns:p14="http://schemas.microsoft.com/office/powerpoint/2010/main" val="3200192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ini">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TM04033917[[fn=Berliini]]</Template>
  <TotalTime>1197</TotalTime>
  <Words>1417</Words>
  <Application>Microsoft Office PowerPoint</Application>
  <PresentationFormat>Laajakuva</PresentationFormat>
  <Paragraphs>115</Paragraphs>
  <Slides>23</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23</vt:i4>
      </vt:variant>
    </vt:vector>
  </HeadingPairs>
  <TitlesOfParts>
    <vt:vector size="26" baseType="lpstr">
      <vt:lpstr>Arial</vt:lpstr>
      <vt:lpstr>Trebuchet MS</vt:lpstr>
      <vt:lpstr>Berliini</vt:lpstr>
      <vt:lpstr>Rautjärven matkailun mahdollisuudet</vt:lpstr>
      <vt:lpstr>Asiat</vt:lpstr>
      <vt:lpstr>Mitä matkailu on</vt:lpstr>
      <vt:lpstr>Matkailu nyt ja tulevaisuudessa</vt:lpstr>
      <vt:lpstr>Matkailu nyt ja tulevaisuudessa</vt:lpstr>
      <vt:lpstr>Matkailu nyt ja tulevaisuudessa</vt:lpstr>
      <vt:lpstr>Matkailu Suomessa</vt:lpstr>
      <vt:lpstr>Matkailu Suomessa</vt:lpstr>
      <vt:lpstr>Matkailu Suomessa</vt:lpstr>
      <vt:lpstr>Matkailu Suomessa</vt:lpstr>
      <vt:lpstr>Matkailu Suomessa</vt:lpstr>
      <vt:lpstr>Matkailu Rautjärvellä</vt:lpstr>
      <vt:lpstr>Matkailu Rautjärvellä</vt:lpstr>
      <vt:lpstr>Matkailu Rautjärvellä</vt:lpstr>
      <vt:lpstr>Rautjärven matkailu ry</vt:lpstr>
      <vt:lpstr>Rautjärven matkailu ry</vt:lpstr>
      <vt:lpstr>Rautjärven matkailu ry</vt:lpstr>
      <vt:lpstr>Rautjärven matkailu ry</vt:lpstr>
      <vt:lpstr>Rautjärven matkailu ry</vt:lpstr>
      <vt:lpstr>Rautjärven matkailu ry</vt:lpstr>
      <vt:lpstr>Rautjärven matkailu ry</vt:lpstr>
      <vt:lpstr>Esimerkit</vt:lpstr>
      <vt:lpstr>Miten toimintaan pääsee mukaan</vt:lpstr>
    </vt:vector>
  </TitlesOfParts>
  <Company>Saimaan talous ja tieto oy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Rautjärven matkailun mahdollisuudet</dc:title>
  <dc:creator>Natunen Juha-Pekka</dc:creator>
  <cp:lastModifiedBy>Natunen Juha-Pekka</cp:lastModifiedBy>
  <cp:revision>15</cp:revision>
  <dcterms:created xsi:type="dcterms:W3CDTF">2017-10-25T11:09:55Z</dcterms:created>
  <dcterms:modified xsi:type="dcterms:W3CDTF">2017-11-01T14:06:11Z</dcterms:modified>
</cp:coreProperties>
</file>