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6" r:id="rId3"/>
    <p:sldId id="258" r:id="rId4"/>
    <p:sldId id="259" r:id="rId5"/>
    <p:sldId id="260" r:id="rId6"/>
  </p:sldIdLst>
  <p:sldSz cx="6858000" cy="9144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162" y="293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F9B6A6-755A-4DA8-B03E-5B4873A4F423}" type="datetimeFigureOut">
              <a:rPr lang="fi-FI" smtClean="0"/>
              <a:t>27.4.2017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C3A417-3813-4761-AF3D-77FF172C26B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98896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C4AF1-3970-4A5A-8A4E-CBFC0030C84A}" type="datetime1">
              <a:rPr lang="fi-FI" smtClean="0"/>
              <a:t>27.4.2017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06556-3266-46F9-B02C-7BBA0D56A7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040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5E5BF-5900-4578-A503-2ED868F7A9CA}" type="datetime1">
              <a:rPr lang="fi-FI" smtClean="0"/>
              <a:t>27.4.2017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06556-3266-46F9-B02C-7BBA0D56A7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40519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257176" y="488951"/>
            <a:ext cx="3357563" cy="1040130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C716A-7DE3-4B6C-AB05-FEBBB48E1060}" type="datetime1">
              <a:rPr lang="fi-FI" smtClean="0"/>
              <a:t>27.4.2017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06556-3266-46F9-B02C-7BBA0D56A7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2930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E965A-3079-4303-8A3C-75D618A9CE32}" type="datetime1">
              <a:rPr lang="fi-FI" smtClean="0"/>
              <a:t>27.4.2017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06556-3266-46F9-B02C-7BBA0D56A7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43863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C3E74-8852-4088-B2E2-111A2AC27FA0}" type="datetime1">
              <a:rPr lang="fi-FI" smtClean="0"/>
              <a:t>27.4.2017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06556-3266-46F9-B02C-7BBA0D56A7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438732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257176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2628901" y="2844801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EFD3D-F212-427C-8381-C9AE22668325}" type="datetime1">
              <a:rPr lang="fi-FI" smtClean="0"/>
              <a:t>27.4.2017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06556-3266-46F9-B02C-7BBA0D56A7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88376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86B4-B913-4434-BA0E-E64CE285E6A9}" type="datetime1">
              <a:rPr lang="fi-FI" smtClean="0"/>
              <a:t>27.4.2017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06556-3266-46F9-B02C-7BBA0D56A7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94384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79E3E-A451-4078-85EC-89A59445FE33}" type="datetime1">
              <a:rPr lang="fi-FI" smtClean="0"/>
              <a:t>27.4.2017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06556-3266-46F9-B02C-7BBA0D56A7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913762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3785E-52F1-4D57-8123-FD88B406CF90}" type="datetime1">
              <a:rPr lang="fi-FI" smtClean="0"/>
              <a:t>27.4.2017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06556-3266-46F9-B02C-7BBA0D56A7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74076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6A739-7754-4796-9A2E-A8D9397DFCB1}" type="datetime1">
              <a:rPr lang="fi-FI" smtClean="0"/>
              <a:t>27.4.2017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06556-3266-46F9-B02C-7BBA0D56A7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79622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93FCF-5C48-48DD-A85A-B5A9B6960A4F}" type="datetime1">
              <a:rPr lang="fi-FI" smtClean="0"/>
              <a:t>27.4.2017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06556-3266-46F9-B02C-7BBA0D56A7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03535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7384D-E5FA-4B47-B91F-15CCEEF5C046}" type="datetime1">
              <a:rPr lang="fi-FI" smtClean="0"/>
              <a:t>27.4.2017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406556-3266-46F9-B02C-7BBA0D56A7A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19715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3785E-52F1-4D57-8123-FD88B406CF90}" type="datetime1">
              <a:rPr lang="fi-FI" smtClean="0"/>
              <a:t>27.4.2017</a:t>
            </a:fld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06556-3266-46F9-B02C-7BBA0D56A7AF}" type="slidenum">
              <a:rPr lang="fi-FI" smtClean="0"/>
              <a:t>1</a:t>
            </a:fld>
            <a:endParaRPr lang="fi-FI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3840" y="1872864"/>
            <a:ext cx="4563864" cy="5363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kstiruutu 4"/>
          <p:cNvSpPr txBox="1"/>
          <p:nvPr/>
        </p:nvSpPr>
        <p:spPr>
          <a:xfrm>
            <a:off x="692696" y="395536"/>
            <a:ext cx="576064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Tiekunnat </a:t>
            </a:r>
            <a:r>
              <a:rPr lang="fi-FI" sz="1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voivat:</a:t>
            </a:r>
          </a:p>
          <a:p>
            <a:endParaRPr lang="fi-FI" sz="1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i-FI" sz="1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fi-FI" sz="1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hakea </a:t>
            </a:r>
            <a:r>
              <a:rPr lang="fi-FI" sz="1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kunnossapitoavustusta vuodelle </a:t>
            </a:r>
            <a:r>
              <a:rPr lang="fi-FI" sz="1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 </a:t>
            </a:r>
            <a:r>
              <a:rPr lang="fi-FI" sz="1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vuoden </a:t>
            </a:r>
            <a:r>
              <a:rPr lang="fi-FI" sz="1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2016 </a:t>
            </a:r>
            <a:r>
              <a:rPr lang="fi-FI" sz="1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toteutuneiden kustannusten perusteella</a:t>
            </a:r>
          </a:p>
          <a:p>
            <a:pPr marL="171450" lvl="0" indent="-171450">
              <a:buFontTx/>
              <a:buChar char="-"/>
            </a:pPr>
            <a:r>
              <a:rPr lang="fi-FI" sz="1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hakea </a:t>
            </a:r>
            <a:r>
              <a:rPr lang="fi-FI" sz="1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peruskorjausavustusta vuodelle </a:t>
            </a:r>
            <a:r>
              <a:rPr lang="fi-FI" sz="1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2017 </a:t>
            </a:r>
            <a:r>
              <a:rPr lang="fi-FI" sz="1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ilmoittamalla suunnitellut peruskorjaustyöt ja niiden arvioidut </a:t>
            </a:r>
            <a:r>
              <a:rPr lang="fi-FI" sz="1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kustannukset</a:t>
            </a:r>
          </a:p>
          <a:p>
            <a:pPr marL="171450" lvl="0" indent="-171450">
              <a:buFontTx/>
              <a:buChar char="-"/>
            </a:pPr>
            <a:endParaRPr lang="fi-FI" sz="1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i-FI" sz="1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ilmoittaa </a:t>
            </a:r>
            <a:r>
              <a:rPr lang="fi-FI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vuosille </a:t>
            </a:r>
            <a:r>
              <a:rPr lang="fi-FI" sz="1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2018–2019 </a:t>
            </a:r>
            <a:r>
              <a:rPr lang="fi-FI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ennakoidut </a:t>
            </a:r>
            <a:r>
              <a:rPr lang="fi-FI" sz="1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peruskorjaustyöt </a:t>
            </a:r>
            <a:r>
              <a:rPr lang="fi-FI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(kirjoita lisätietoihin)</a:t>
            </a:r>
          </a:p>
          <a:p>
            <a:pPr lvl="0"/>
            <a:r>
              <a:rPr lang="fi-FI" sz="1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hakea </a:t>
            </a:r>
            <a:r>
              <a:rPr lang="fi-FI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halutessaan kunnossapitoluokan tarkistusta</a:t>
            </a:r>
          </a:p>
          <a:p>
            <a:pPr lvl="0"/>
            <a:r>
              <a:rPr lang="fi-FI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ilmoittaa yleisiä tietoja </a:t>
            </a:r>
            <a:r>
              <a:rPr lang="fi-FI" sz="1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tiekunnasta (kirjoita lisätietoihin)</a:t>
            </a:r>
            <a:endParaRPr lang="fi-FI" sz="10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kstiruutu 3"/>
          <p:cNvSpPr txBox="1"/>
          <p:nvPr/>
        </p:nvSpPr>
        <p:spPr>
          <a:xfrm>
            <a:off x="728008" y="6876256"/>
            <a:ext cx="50405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i="1" dirty="0">
                <a:solidFill>
                  <a:srgbClr val="FF0000"/>
                </a:solidFill>
              </a:rPr>
              <a:t>Ehdot avustuskelpoiselle tiekunnalle</a:t>
            </a:r>
            <a:r>
              <a:rPr lang="fi-FI" sz="1200" b="1" i="1" dirty="0" smtClean="0">
                <a:solidFill>
                  <a:srgbClr val="FF0000"/>
                </a:solidFill>
              </a:rPr>
              <a:t>:</a:t>
            </a:r>
          </a:p>
          <a:p>
            <a:endParaRPr lang="fi-FI" sz="1200" b="1" i="1" dirty="0">
              <a:solidFill>
                <a:srgbClr val="FF0000"/>
              </a:solidFill>
            </a:endParaRPr>
          </a:p>
          <a:p>
            <a:pPr marL="171450" indent="-171450">
              <a:buFontTx/>
              <a:buChar char="-"/>
            </a:pPr>
            <a:r>
              <a:rPr lang="fi-FI" sz="1200" b="1" i="1" dirty="0" smtClean="0">
                <a:solidFill>
                  <a:srgbClr val="FF0000"/>
                </a:solidFill>
              </a:rPr>
              <a:t>Pituus </a:t>
            </a:r>
            <a:r>
              <a:rPr lang="fi-FI" sz="1200" b="1" i="1" dirty="0">
                <a:solidFill>
                  <a:srgbClr val="FF0000"/>
                </a:solidFill>
              </a:rPr>
              <a:t>300 m vakituisesti asuttuun kiinteistöön tai minimi 300 metrin pituinen läpiajotie. </a:t>
            </a:r>
            <a:endParaRPr lang="fi-FI" sz="1200" b="1" i="1" dirty="0" smtClean="0">
              <a:solidFill>
                <a:srgbClr val="FF0000"/>
              </a:solidFill>
            </a:endParaRPr>
          </a:p>
          <a:p>
            <a:pPr marL="171450" indent="-171450">
              <a:buFontTx/>
              <a:buChar char="-"/>
            </a:pPr>
            <a:r>
              <a:rPr lang="fi-FI" sz="1200" b="1" i="1" dirty="0" smtClean="0">
                <a:solidFill>
                  <a:srgbClr val="FF0000"/>
                </a:solidFill>
              </a:rPr>
              <a:t>Vaikutusalueella </a:t>
            </a:r>
            <a:r>
              <a:rPr lang="fi-FI" sz="1200" b="1" i="1" dirty="0">
                <a:solidFill>
                  <a:srgbClr val="FF0000"/>
                </a:solidFill>
              </a:rPr>
              <a:t>vähintään 1 vakituisesti asuttu kiinteistö. </a:t>
            </a:r>
            <a:endParaRPr lang="fi-FI" sz="1200" b="1" i="1" dirty="0" smtClean="0">
              <a:solidFill>
                <a:srgbClr val="FF0000"/>
              </a:solidFill>
            </a:endParaRPr>
          </a:p>
          <a:p>
            <a:pPr marL="171450" indent="-171450">
              <a:buFontTx/>
              <a:buChar char="-"/>
            </a:pPr>
            <a:r>
              <a:rPr lang="fi-FI" sz="1200" b="1" i="1" dirty="0" smtClean="0">
                <a:solidFill>
                  <a:srgbClr val="FF0000"/>
                </a:solidFill>
              </a:rPr>
              <a:t>Tien </a:t>
            </a:r>
            <a:r>
              <a:rPr lang="fi-FI" sz="1200" b="1" i="1" dirty="0">
                <a:solidFill>
                  <a:srgbClr val="FF0000"/>
                </a:solidFill>
              </a:rPr>
              <a:t>on oltava yksityistielain mukaisesti toimitustie.</a:t>
            </a:r>
            <a:endParaRPr lang="fi-FI" sz="1200" b="1" dirty="0">
              <a:solidFill>
                <a:srgbClr val="FF0000"/>
              </a:solidFill>
            </a:endParaRPr>
          </a:p>
          <a:p>
            <a:r>
              <a:rPr lang="fi-FI" dirty="0"/>
              <a:t> </a:t>
            </a:r>
          </a:p>
        </p:txBody>
      </p:sp>
      <p:sp>
        <p:nvSpPr>
          <p:cNvPr id="6" name="Tekstiruutu 5"/>
          <p:cNvSpPr txBox="1"/>
          <p:nvPr/>
        </p:nvSpPr>
        <p:spPr>
          <a:xfrm>
            <a:off x="476672" y="3923928"/>
            <a:ext cx="1800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dirty="0" smtClean="0">
                <a:solidFill>
                  <a:srgbClr val="FF0000"/>
                </a:solidFill>
              </a:rPr>
              <a:t>Tiekunnan yhteyshenkilö hakemukseen liittyvissä asioissa.</a:t>
            </a:r>
            <a:endParaRPr lang="fi-FI" sz="1000" dirty="0">
              <a:solidFill>
                <a:srgbClr val="FF0000"/>
              </a:solidFill>
            </a:endParaRPr>
          </a:p>
        </p:txBody>
      </p:sp>
      <p:cxnSp>
        <p:nvCxnSpPr>
          <p:cNvPr id="8" name="Suora nuoliyhdysviiva 7"/>
          <p:cNvCxnSpPr/>
          <p:nvPr/>
        </p:nvCxnSpPr>
        <p:spPr>
          <a:xfrm flipH="1" flipV="1">
            <a:off x="4365104" y="4554580"/>
            <a:ext cx="504056" cy="102553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Nuoli oikealle 10"/>
          <p:cNvSpPr/>
          <p:nvPr/>
        </p:nvSpPr>
        <p:spPr>
          <a:xfrm>
            <a:off x="3501008" y="5652120"/>
            <a:ext cx="648072" cy="19316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900" dirty="0" err="1" smtClean="0"/>
              <a:t>Huom</a:t>
            </a:r>
            <a:r>
              <a:rPr lang="fi-FI" sz="900" dirty="0" smtClean="0"/>
              <a:t>!</a:t>
            </a:r>
            <a:endParaRPr lang="fi-FI" sz="900" dirty="0"/>
          </a:p>
        </p:txBody>
      </p:sp>
    </p:spTree>
    <p:extLst>
      <p:ext uri="{BB962C8B-B14F-4D97-AF65-F5344CB8AC3E}">
        <p14:creationId xmlns:p14="http://schemas.microsoft.com/office/powerpoint/2010/main" val="2516968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528" y="323527"/>
            <a:ext cx="5472608" cy="8593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0726A-CB94-4DA9-A795-A5944918FD16}" type="datetime1">
              <a:rPr lang="fi-FI" smtClean="0"/>
              <a:t>27.4.2017</a:t>
            </a:fld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06556-3266-46F9-B02C-7BBA0D56A7AF}" type="slidenum">
              <a:rPr lang="fi-FI" smtClean="0"/>
              <a:t>2</a:t>
            </a:fld>
            <a:endParaRPr lang="fi-FI"/>
          </a:p>
        </p:txBody>
      </p:sp>
      <p:sp>
        <p:nvSpPr>
          <p:cNvPr id="3" name="Tekstiruutu 2"/>
          <p:cNvSpPr txBox="1"/>
          <p:nvPr/>
        </p:nvSpPr>
        <p:spPr>
          <a:xfrm>
            <a:off x="4165312" y="5868143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Pysyvästi / Vakituisesti asuttu = vähintään 1 henkilö on kirjoilla ko. osoitteessa</a:t>
            </a:r>
            <a:endParaRPr lang="fi-FI" sz="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kstiruutu 6"/>
          <p:cNvSpPr txBox="1"/>
          <p:nvPr/>
        </p:nvSpPr>
        <p:spPr>
          <a:xfrm>
            <a:off x="2846040" y="2771800"/>
            <a:ext cx="3168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00" b="1" dirty="0" smtClean="0">
                <a:solidFill>
                  <a:srgbClr val="FF0000"/>
                </a:solidFill>
              </a:rPr>
              <a:t>Mikäli tiekuntasi nimeä ei löydy listalta, </a:t>
            </a:r>
            <a:r>
              <a:rPr lang="fi-FI" sz="800" b="1" dirty="0" smtClean="0">
                <a:solidFill>
                  <a:srgbClr val="FF0000"/>
                </a:solidFill>
              </a:rPr>
              <a:t>valitse ”uusi tiekunta” ja kirjoita tiedot. </a:t>
            </a:r>
            <a:r>
              <a:rPr lang="fi-FI" sz="800" b="1" dirty="0" smtClean="0">
                <a:solidFill>
                  <a:srgbClr val="FF0000"/>
                </a:solidFill>
              </a:rPr>
              <a:t>O</a:t>
            </a:r>
            <a:r>
              <a:rPr lang="fi-FI" sz="800" b="1" dirty="0" smtClean="0">
                <a:solidFill>
                  <a:srgbClr val="FF0000"/>
                </a:solidFill>
              </a:rPr>
              <a:t>le myös </a:t>
            </a:r>
            <a:r>
              <a:rPr lang="fi-FI" sz="800" b="1" dirty="0" smtClean="0">
                <a:solidFill>
                  <a:srgbClr val="FF0000"/>
                </a:solidFill>
              </a:rPr>
              <a:t>yhteydessä kuntaan.</a:t>
            </a:r>
            <a:endParaRPr lang="fi-FI" sz="800" b="1" dirty="0">
              <a:solidFill>
                <a:srgbClr val="FF0000"/>
              </a:solidFill>
            </a:endParaRPr>
          </a:p>
        </p:txBody>
      </p:sp>
      <p:sp>
        <p:nvSpPr>
          <p:cNvPr id="8" name="Tekstiruutu 7"/>
          <p:cNvSpPr txBox="1"/>
          <p:nvPr/>
        </p:nvSpPr>
        <p:spPr>
          <a:xfrm>
            <a:off x="288999" y="7241812"/>
            <a:ext cx="12887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dirty="0" smtClean="0">
                <a:solidFill>
                  <a:srgbClr val="FF0000"/>
                </a:solidFill>
              </a:rPr>
              <a:t>Laskentaperuste !</a:t>
            </a:r>
            <a:endParaRPr lang="fi-FI" sz="1200" dirty="0">
              <a:solidFill>
                <a:srgbClr val="FF0000"/>
              </a:solidFill>
            </a:endParaRPr>
          </a:p>
        </p:txBody>
      </p:sp>
      <p:cxnSp>
        <p:nvCxnSpPr>
          <p:cNvPr id="10" name="Suora nuoliyhdysviiva 9"/>
          <p:cNvCxnSpPr/>
          <p:nvPr/>
        </p:nvCxnSpPr>
        <p:spPr>
          <a:xfrm>
            <a:off x="1052736" y="7518811"/>
            <a:ext cx="360040" cy="7752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uora nuoliyhdysviiva 11"/>
          <p:cNvCxnSpPr/>
          <p:nvPr/>
        </p:nvCxnSpPr>
        <p:spPr>
          <a:xfrm>
            <a:off x="1052736" y="7518811"/>
            <a:ext cx="360040" cy="43756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kstiruutu 12"/>
          <p:cNvSpPr txBox="1"/>
          <p:nvPr/>
        </p:nvSpPr>
        <p:spPr>
          <a:xfrm>
            <a:off x="1264764" y="3851920"/>
            <a:ext cx="31683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00" b="1" dirty="0" smtClean="0">
                <a:solidFill>
                  <a:srgbClr val="FF0000"/>
                </a:solidFill>
              </a:rPr>
              <a:t>Muuttuneet tiedot voi ilmoittaa lisätiedoissa</a:t>
            </a:r>
            <a:endParaRPr lang="fi-FI" sz="800" b="1" dirty="0">
              <a:solidFill>
                <a:srgbClr val="FF0000"/>
              </a:solidFill>
            </a:endParaRPr>
          </a:p>
        </p:txBody>
      </p:sp>
      <p:sp>
        <p:nvSpPr>
          <p:cNvPr id="14" name="Tekstiruutu 13"/>
          <p:cNvSpPr txBox="1"/>
          <p:nvPr/>
        </p:nvSpPr>
        <p:spPr>
          <a:xfrm>
            <a:off x="89233" y="2869149"/>
            <a:ext cx="16385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800" i="1" dirty="0" smtClean="0">
                <a:solidFill>
                  <a:srgbClr val="FF0000"/>
                </a:solidFill>
              </a:rPr>
              <a:t>Ehto </a:t>
            </a:r>
            <a:r>
              <a:rPr lang="fi-FI" sz="800" i="1" dirty="0">
                <a:solidFill>
                  <a:srgbClr val="FF0000"/>
                </a:solidFill>
              </a:rPr>
              <a:t>avustuskelpoiselle tiekunnalle</a:t>
            </a:r>
            <a:endParaRPr lang="fi-FI" sz="800" dirty="0"/>
          </a:p>
        </p:txBody>
      </p:sp>
      <p:sp>
        <p:nvSpPr>
          <p:cNvPr id="17" name="Tekstiruutu 16"/>
          <p:cNvSpPr txBox="1"/>
          <p:nvPr/>
        </p:nvSpPr>
        <p:spPr>
          <a:xfrm>
            <a:off x="198008" y="6299348"/>
            <a:ext cx="16385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800" i="1" dirty="0" smtClean="0">
                <a:solidFill>
                  <a:srgbClr val="FF0000"/>
                </a:solidFill>
              </a:rPr>
              <a:t>Ehto </a:t>
            </a:r>
            <a:r>
              <a:rPr lang="fi-FI" sz="800" i="1" dirty="0">
                <a:solidFill>
                  <a:srgbClr val="FF0000"/>
                </a:solidFill>
              </a:rPr>
              <a:t>avustuskelpoiselle tiekunnalle</a:t>
            </a:r>
            <a:endParaRPr lang="fi-FI" sz="800" dirty="0"/>
          </a:p>
        </p:txBody>
      </p:sp>
      <p:sp>
        <p:nvSpPr>
          <p:cNvPr id="19" name="Tekstiruutu 18"/>
          <p:cNvSpPr txBox="1"/>
          <p:nvPr/>
        </p:nvSpPr>
        <p:spPr>
          <a:xfrm>
            <a:off x="117585" y="3160970"/>
            <a:ext cx="163859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800" i="1" dirty="0" smtClean="0">
                <a:solidFill>
                  <a:srgbClr val="FF0000"/>
                </a:solidFill>
              </a:rPr>
              <a:t>Ehto </a:t>
            </a:r>
            <a:r>
              <a:rPr lang="fi-FI" sz="800" i="1" dirty="0">
                <a:solidFill>
                  <a:srgbClr val="FF0000"/>
                </a:solidFill>
              </a:rPr>
              <a:t>avustuskelpoiselle tiekunnalle</a:t>
            </a:r>
            <a:endParaRPr lang="fi-FI" sz="800" dirty="0"/>
          </a:p>
        </p:txBody>
      </p:sp>
    </p:spTree>
    <p:extLst>
      <p:ext uri="{BB962C8B-B14F-4D97-AF65-F5344CB8AC3E}">
        <p14:creationId xmlns:p14="http://schemas.microsoft.com/office/powerpoint/2010/main" val="152872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3785E-52F1-4D57-8123-FD88B406CF90}" type="datetime1">
              <a:rPr lang="fi-FI" smtClean="0"/>
              <a:t>27.4.2017</a:t>
            </a:fld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06556-3266-46F9-B02C-7BBA0D56A7AF}" type="slidenum">
              <a:rPr lang="fi-FI" smtClean="0"/>
              <a:t>3</a:t>
            </a:fld>
            <a:endParaRPr lang="fi-FI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8800" y="554567"/>
            <a:ext cx="4752528" cy="8034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iruutu 3"/>
          <p:cNvSpPr txBox="1"/>
          <p:nvPr/>
        </p:nvSpPr>
        <p:spPr>
          <a:xfrm>
            <a:off x="654275" y="2715817"/>
            <a:ext cx="152246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dirty="0" smtClean="0">
                <a:solidFill>
                  <a:srgbClr val="FF0000"/>
                </a:solidFill>
              </a:rPr>
              <a:t>Menot, Kunnossapito</a:t>
            </a:r>
            <a:endParaRPr lang="fi-FI" sz="1200" dirty="0">
              <a:solidFill>
                <a:srgbClr val="FF0000"/>
              </a:solidFill>
            </a:endParaRPr>
          </a:p>
        </p:txBody>
      </p:sp>
      <p:sp>
        <p:nvSpPr>
          <p:cNvPr id="5" name="Tekstiruutu 4"/>
          <p:cNvSpPr txBox="1"/>
          <p:nvPr/>
        </p:nvSpPr>
        <p:spPr>
          <a:xfrm>
            <a:off x="675691" y="2987824"/>
            <a:ext cx="14796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dirty="0" smtClean="0">
                <a:solidFill>
                  <a:srgbClr val="FF0000"/>
                </a:solidFill>
              </a:rPr>
              <a:t>Menot, Peruskorjaus</a:t>
            </a:r>
            <a:endParaRPr lang="fi-FI" sz="1200" dirty="0">
              <a:solidFill>
                <a:srgbClr val="FF0000"/>
              </a:solidFill>
            </a:endParaRPr>
          </a:p>
        </p:txBody>
      </p:sp>
      <p:sp>
        <p:nvSpPr>
          <p:cNvPr id="6" name="Tekstiruutu 5"/>
          <p:cNvSpPr txBox="1"/>
          <p:nvPr/>
        </p:nvSpPr>
        <p:spPr>
          <a:xfrm>
            <a:off x="1484784" y="2051720"/>
            <a:ext cx="4989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dirty="0" smtClean="0">
                <a:solidFill>
                  <a:srgbClr val="FF0000"/>
                </a:solidFill>
              </a:rPr>
              <a:t>Tulot</a:t>
            </a:r>
            <a:endParaRPr lang="fi-FI" sz="1200" dirty="0">
              <a:solidFill>
                <a:srgbClr val="FF0000"/>
              </a:solidFill>
            </a:endParaRPr>
          </a:p>
        </p:txBody>
      </p:sp>
      <p:sp>
        <p:nvSpPr>
          <p:cNvPr id="7" name="Tekstiruutu 6"/>
          <p:cNvSpPr txBox="1"/>
          <p:nvPr/>
        </p:nvSpPr>
        <p:spPr>
          <a:xfrm>
            <a:off x="4941168" y="2267744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smtClean="0">
                <a:solidFill>
                  <a:srgbClr val="FF0000"/>
                </a:solidFill>
              </a:rPr>
              <a:t>Yhteensä rivien tulee täsmätä edellisten summaan !</a:t>
            </a:r>
            <a:endParaRPr lang="fi-FI" sz="1200" dirty="0">
              <a:solidFill>
                <a:srgbClr val="FF0000"/>
              </a:solidFill>
            </a:endParaRPr>
          </a:p>
        </p:txBody>
      </p:sp>
      <p:cxnSp>
        <p:nvCxnSpPr>
          <p:cNvPr id="9" name="Suora nuoliyhdysviiva 8"/>
          <p:cNvCxnSpPr/>
          <p:nvPr/>
        </p:nvCxnSpPr>
        <p:spPr>
          <a:xfrm flipH="1" flipV="1">
            <a:off x="3573016" y="2555776"/>
            <a:ext cx="1368152" cy="7200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uora nuoliyhdysviiva 10"/>
          <p:cNvCxnSpPr/>
          <p:nvPr/>
        </p:nvCxnSpPr>
        <p:spPr>
          <a:xfrm flipH="1">
            <a:off x="3573016" y="2671992"/>
            <a:ext cx="1368152" cy="67587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kstiruutu 7"/>
          <p:cNvSpPr txBox="1"/>
          <p:nvPr/>
        </p:nvSpPr>
        <p:spPr>
          <a:xfrm>
            <a:off x="2276872" y="4572000"/>
            <a:ext cx="16882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smtClean="0">
                <a:solidFill>
                  <a:srgbClr val="FF0000"/>
                </a:solidFill>
              </a:rPr>
              <a:t>Lisäselvitykset tähän</a:t>
            </a:r>
            <a:endParaRPr lang="fi-FI" sz="1400" dirty="0">
              <a:solidFill>
                <a:srgbClr val="FF0000"/>
              </a:solidFill>
            </a:endParaRPr>
          </a:p>
        </p:txBody>
      </p:sp>
      <p:sp>
        <p:nvSpPr>
          <p:cNvPr id="10" name="Suorakulmio 9"/>
          <p:cNvSpPr/>
          <p:nvPr/>
        </p:nvSpPr>
        <p:spPr>
          <a:xfrm>
            <a:off x="116632" y="3347864"/>
            <a:ext cx="230425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800" dirty="0">
                <a:solidFill>
                  <a:srgbClr val="FF0000"/>
                </a:solidFill>
              </a:rPr>
              <a:t>Peruskorjausavustukset maksetaan </a:t>
            </a:r>
            <a:r>
              <a:rPr lang="fi-FI" sz="800" b="1" dirty="0" smtClean="0">
                <a:solidFill>
                  <a:srgbClr val="FF0000"/>
                </a:solidFill>
              </a:rPr>
              <a:t>toteumaa</a:t>
            </a:r>
            <a:r>
              <a:rPr lang="fi-FI" sz="800" dirty="0" smtClean="0">
                <a:solidFill>
                  <a:srgbClr val="FF0000"/>
                </a:solidFill>
              </a:rPr>
              <a:t> </a:t>
            </a:r>
            <a:r>
              <a:rPr lang="fi-FI" sz="800" dirty="0">
                <a:solidFill>
                  <a:srgbClr val="FF0000"/>
                </a:solidFill>
              </a:rPr>
              <a:t>vastaan tilikauden loppuun mennessä.</a:t>
            </a:r>
          </a:p>
        </p:txBody>
      </p:sp>
      <p:sp>
        <p:nvSpPr>
          <p:cNvPr id="20" name="Vasen aaltosulje 19"/>
          <p:cNvSpPr/>
          <p:nvPr/>
        </p:nvSpPr>
        <p:spPr>
          <a:xfrm>
            <a:off x="2028871" y="1835696"/>
            <a:ext cx="166272" cy="792088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2" name="Vasen aaltosulje 21"/>
          <p:cNvSpPr/>
          <p:nvPr/>
        </p:nvSpPr>
        <p:spPr>
          <a:xfrm>
            <a:off x="2068687" y="2671992"/>
            <a:ext cx="166272" cy="792088"/>
          </a:xfrm>
          <a:prstGeom prst="leftBrac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2714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3785E-52F1-4D57-8123-FD88B406CF90}" type="datetime1">
              <a:rPr lang="fi-FI" smtClean="0"/>
              <a:t>27.4.2017</a:t>
            </a:fld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06556-3266-46F9-B02C-7BBA0D56A7AF}" type="slidenum">
              <a:rPr lang="fi-FI" smtClean="0"/>
              <a:t>4</a:t>
            </a:fld>
            <a:endParaRPr lang="fi-FI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4874" y="0"/>
            <a:ext cx="4302478" cy="86444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iruutu 3"/>
          <p:cNvSpPr txBox="1"/>
          <p:nvPr/>
        </p:nvSpPr>
        <p:spPr>
          <a:xfrm>
            <a:off x="179904" y="3995936"/>
            <a:ext cx="244827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Hakemuksen mukana tulee </a:t>
            </a:r>
            <a:r>
              <a:rPr lang="fi-FI" sz="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olla </a:t>
            </a:r>
            <a:r>
              <a:rPr lang="fi-FI" sz="8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LIITTEET:</a:t>
            </a:r>
          </a:p>
          <a:p>
            <a:endParaRPr lang="fi-FI" sz="8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fi-FI" sz="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kopio </a:t>
            </a:r>
            <a:r>
              <a:rPr lang="fi-FI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tiekunnan viimeksi pidetyn vuosikokouksen </a:t>
            </a:r>
            <a:r>
              <a:rPr lang="fi-FI" sz="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pöytäkirjasta</a:t>
            </a:r>
            <a:r>
              <a:rPr lang="fi-FI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fi-FI" sz="8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Tx/>
              <a:buChar char="-"/>
            </a:pPr>
            <a:endParaRPr lang="fi-FI" sz="8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fi-FI" sz="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Pyydämme </a:t>
            </a:r>
            <a:r>
              <a:rPr lang="fi-FI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toimittamaan myös </a:t>
            </a:r>
            <a:r>
              <a:rPr lang="fi-FI" sz="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tilinpäätöksen</a:t>
            </a:r>
            <a:r>
              <a:rPr lang="fi-FI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</a:t>
            </a:r>
            <a:r>
              <a:rPr lang="fi-FI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fi-FI" sz="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toimintakertomuksen</a:t>
            </a:r>
            <a:r>
              <a:rPr lang="fi-FI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 jonka tiekunnan kokous voi päättää hyväksyä tilinpäätöksen muodossa sekä </a:t>
            </a:r>
            <a:r>
              <a:rPr lang="fi-FI" sz="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tilintarkastajien lausunnon</a:t>
            </a:r>
            <a:r>
              <a:rPr lang="fi-FI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 Tilinpäätöksen ei tarvitse olla vahvistettu eikä erillistä toimintakertomusta vaadita, mikäli tiekunnan kokous on päättänyt pidentää tiekunnan kokousten ajanväliä muuksi kuin vuosi, ja tämä välivuosi/vuodet sattuu hakukierrokselle. Nämä tulee kuitenkin toimittaa heti seuraavalla hakukierroksella, jonka aikana tai sitä ennen ne ovat valmistuneet</a:t>
            </a:r>
            <a:r>
              <a:rPr lang="fi-FI" sz="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171450" indent="-171450">
              <a:buFontTx/>
              <a:buChar char="-"/>
            </a:pPr>
            <a:endParaRPr lang="fi-FI" sz="8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fi-FI" sz="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Lisäksi </a:t>
            </a:r>
            <a:r>
              <a:rPr lang="fi-FI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pyydämme toimittamaan teknisen lautakunnan päätöksen mukaisesti </a:t>
            </a:r>
            <a:r>
              <a:rPr lang="fi-FI" sz="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kartan yksityistien virallisesta sijainnista tai toimituskartan</a:t>
            </a:r>
            <a:r>
              <a:rPr lang="fi-FI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hakemuksen liitteenä tai sähköpostitse, </a:t>
            </a:r>
            <a:r>
              <a:rPr lang="fi-FI" sz="8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mikäli sitä ei ole aikaisemmin toimitettu.</a:t>
            </a:r>
            <a:r>
              <a:rPr lang="fi-FI" sz="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Kartan saa Maanmittauslaitokselta: puh: 029 530 1110, </a:t>
            </a:r>
            <a:r>
              <a:rPr lang="fi-FI" sz="800" u="sng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asiakaspalvelu@maanmittauslaitos.fi</a:t>
            </a:r>
            <a:endParaRPr lang="fi-FI" sz="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kstiruutu 5"/>
          <p:cNvSpPr txBox="1"/>
          <p:nvPr/>
        </p:nvSpPr>
        <p:spPr>
          <a:xfrm>
            <a:off x="4149080" y="2987824"/>
            <a:ext cx="22952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smtClean="0">
                <a:solidFill>
                  <a:srgbClr val="FF0000"/>
                </a:solidFill>
              </a:rPr>
              <a:t>Yhteensä rivin tulee täsmätä edellisten summaan !</a:t>
            </a:r>
            <a:endParaRPr lang="fi-FI" sz="1200" dirty="0">
              <a:solidFill>
                <a:srgbClr val="FF0000"/>
              </a:solidFill>
            </a:endParaRPr>
          </a:p>
        </p:txBody>
      </p:sp>
      <p:sp>
        <p:nvSpPr>
          <p:cNvPr id="5" name="Nuoli oikealle 4"/>
          <p:cNvSpPr/>
          <p:nvPr/>
        </p:nvSpPr>
        <p:spPr>
          <a:xfrm>
            <a:off x="3573016" y="6289380"/>
            <a:ext cx="720080" cy="19316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900" dirty="0" err="1" smtClean="0"/>
              <a:t>Huom</a:t>
            </a:r>
            <a:r>
              <a:rPr lang="fi-FI" sz="900" dirty="0" smtClean="0"/>
              <a:t>!</a:t>
            </a:r>
            <a:endParaRPr lang="fi-FI" sz="900" dirty="0"/>
          </a:p>
        </p:txBody>
      </p:sp>
      <p:sp>
        <p:nvSpPr>
          <p:cNvPr id="8" name="Nuoli oikealle 7"/>
          <p:cNvSpPr/>
          <p:nvPr/>
        </p:nvSpPr>
        <p:spPr>
          <a:xfrm>
            <a:off x="3825044" y="4387344"/>
            <a:ext cx="648072" cy="19316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900" dirty="0" err="1" smtClean="0"/>
              <a:t>Huom</a:t>
            </a:r>
            <a:r>
              <a:rPr lang="fi-FI" sz="900" dirty="0" smtClean="0"/>
              <a:t>!</a:t>
            </a:r>
            <a:endParaRPr lang="fi-FI" sz="900" dirty="0"/>
          </a:p>
        </p:txBody>
      </p:sp>
      <p:sp>
        <p:nvSpPr>
          <p:cNvPr id="7" name="Tekstiruutu 6"/>
          <p:cNvSpPr txBox="1"/>
          <p:nvPr/>
        </p:nvSpPr>
        <p:spPr>
          <a:xfrm>
            <a:off x="2596168" y="6084168"/>
            <a:ext cx="155523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900" dirty="0" smtClean="0">
                <a:solidFill>
                  <a:srgbClr val="FF0000"/>
                </a:solidFill>
              </a:rPr>
              <a:t>Lähetä vasta valmis lomake ! </a:t>
            </a:r>
            <a:endParaRPr lang="fi-FI" sz="900" dirty="0">
              <a:solidFill>
                <a:srgbClr val="FF0000"/>
              </a:solidFill>
            </a:endParaRPr>
          </a:p>
        </p:txBody>
      </p:sp>
      <p:sp>
        <p:nvSpPr>
          <p:cNvPr id="9" name="Tekstiruutu 8"/>
          <p:cNvSpPr txBox="1"/>
          <p:nvPr/>
        </p:nvSpPr>
        <p:spPr>
          <a:xfrm>
            <a:off x="3275983" y="7258367"/>
            <a:ext cx="316835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000" b="1" dirty="0" err="1" smtClean="0">
                <a:solidFill>
                  <a:srgbClr val="FF0000"/>
                </a:solidFill>
              </a:rPr>
              <a:t>Huom</a:t>
            </a:r>
            <a:r>
              <a:rPr lang="fi-FI" sz="1000" b="1" dirty="0" smtClean="0">
                <a:solidFill>
                  <a:srgbClr val="FF0000"/>
                </a:solidFill>
              </a:rPr>
              <a:t>! </a:t>
            </a:r>
            <a:r>
              <a:rPr lang="fi-FI" sz="1000" dirty="0" smtClean="0">
                <a:solidFill>
                  <a:srgbClr val="FF0000"/>
                </a:solidFill>
              </a:rPr>
              <a:t>Ohjelma lähettää viestikuittauksen antamaanne sähköpostiin myös silloin kun painatte ”tallenna ja lopeta” painiketta.</a:t>
            </a:r>
            <a:endParaRPr lang="fi-FI" sz="1000" dirty="0">
              <a:solidFill>
                <a:srgbClr val="FF0000"/>
              </a:solidFill>
            </a:endParaRPr>
          </a:p>
        </p:txBody>
      </p:sp>
      <p:cxnSp>
        <p:nvCxnSpPr>
          <p:cNvPr id="11" name="Suora nuoliyhdysviiva 10"/>
          <p:cNvCxnSpPr/>
          <p:nvPr/>
        </p:nvCxnSpPr>
        <p:spPr>
          <a:xfrm flipH="1" flipV="1">
            <a:off x="3212977" y="6315001"/>
            <a:ext cx="504055" cy="106531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408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3785E-52F1-4D57-8123-FD88B406CF90}" type="datetime1">
              <a:rPr lang="fi-FI" smtClean="0"/>
              <a:t>27.4.2017</a:t>
            </a:fld>
            <a:endParaRPr lang="fi-FI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06556-3266-46F9-B02C-7BBA0D56A7AF}" type="slidenum">
              <a:rPr lang="fi-FI" smtClean="0"/>
              <a:t>5</a:t>
            </a:fld>
            <a:endParaRPr lang="fi-FI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728" y="539552"/>
            <a:ext cx="5117752" cy="7688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iruutu 3"/>
          <p:cNvSpPr txBox="1"/>
          <p:nvPr/>
        </p:nvSpPr>
        <p:spPr>
          <a:xfrm>
            <a:off x="270312" y="1475656"/>
            <a:ext cx="33123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smtClean="0">
                <a:solidFill>
                  <a:srgbClr val="FF0000"/>
                </a:solidFill>
              </a:rPr>
              <a:t>Tämä näkymä avautuu kun on klikattu rasti haluttuun  ruutuun:</a:t>
            </a:r>
            <a:endParaRPr lang="fi-FI" sz="1200" dirty="0">
              <a:solidFill>
                <a:srgbClr val="FF0000"/>
              </a:solidFill>
            </a:endParaRPr>
          </a:p>
        </p:txBody>
      </p:sp>
      <p:cxnSp>
        <p:nvCxnSpPr>
          <p:cNvPr id="6" name="Suora nuoliyhdysviiva 5"/>
          <p:cNvCxnSpPr/>
          <p:nvPr/>
        </p:nvCxnSpPr>
        <p:spPr>
          <a:xfrm>
            <a:off x="1268760" y="1937321"/>
            <a:ext cx="504056" cy="474439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kstiruutu 7"/>
          <p:cNvSpPr txBox="1"/>
          <p:nvPr/>
        </p:nvSpPr>
        <p:spPr>
          <a:xfrm>
            <a:off x="3694965" y="2915816"/>
            <a:ext cx="2088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smtClean="0">
                <a:solidFill>
                  <a:srgbClr val="FF0000"/>
                </a:solidFill>
              </a:rPr>
              <a:t>Tähän summa talvi- ja </a:t>
            </a:r>
            <a:r>
              <a:rPr lang="fi-FI" sz="1200" dirty="0" err="1" smtClean="0">
                <a:solidFill>
                  <a:srgbClr val="FF0000"/>
                </a:solidFill>
              </a:rPr>
              <a:t>kesäkunnossapidosta</a:t>
            </a:r>
            <a:r>
              <a:rPr lang="fi-FI" sz="1200" dirty="0" smtClean="0">
                <a:solidFill>
                  <a:srgbClr val="FF0000"/>
                </a:solidFill>
              </a:rPr>
              <a:t>, jotka muodostuvat alla olevista yksikköhinnoista</a:t>
            </a:r>
            <a:endParaRPr lang="fi-FI" sz="1200" dirty="0">
              <a:solidFill>
                <a:srgbClr val="FF0000"/>
              </a:solidFill>
            </a:endParaRPr>
          </a:p>
        </p:txBody>
      </p:sp>
      <p:sp>
        <p:nvSpPr>
          <p:cNvPr id="13" name="Puolivapaa piirto 12"/>
          <p:cNvSpPr/>
          <p:nvPr/>
        </p:nvSpPr>
        <p:spPr>
          <a:xfrm>
            <a:off x="2819953" y="3074092"/>
            <a:ext cx="836226" cy="433144"/>
          </a:xfrm>
          <a:custGeom>
            <a:avLst/>
            <a:gdLst>
              <a:gd name="connsiteX0" fmla="*/ 586290 w 836226"/>
              <a:gd name="connsiteY0" fmla="*/ 24712 h 433144"/>
              <a:gd name="connsiteX1" fmla="*/ 415602 w 836226"/>
              <a:gd name="connsiteY1" fmla="*/ 12520 h 433144"/>
              <a:gd name="connsiteX2" fmla="*/ 305874 w 836226"/>
              <a:gd name="connsiteY2" fmla="*/ 328 h 433144"/>
              <a:gd name="connsiteX3" fmla="*/ 190050 w 836226"/>
              <a:gd name="connsiteY3" fmla="*/ 12520 h 433144"/>
              <a:gd name="connsiteX4" fmla="*/ 129090 w 836226"/>
              <a:gd name="connsiteY4" fmla="*/ 30808 h 433144"/>
              <a:gd name="connsiteX5" fmla="*/ 110802 w 836226"/>
              <a:gd name="connsiteY5" fmla="*/ 36904 h 433144"/>
              <a:gd name="connsiteX6" fmla="*/ 74226 w 836226"/>
              <a:gd name="connsiteY6" fmla="*/ 61288 h 433144"/>
              <a:gd name="connsiteX7" fmla="*/ 55938 w 836226"/>
              <a:gd name="connsiteY7" fmla="*/ 73480 h 433144"/>
              <a:gd name="connsiteX8" fmla="*/ 37650 w 836226"/>
              <a:gd name="connsiteY8" fmla="*/ 85672 h 433144"/>
              <a:gd name="connsiteX9" fmla="*/ 19362 w 836226"/>
              <a:gd name="connsiteY9" fmla="*/ 103960 h 433144"/>
              <a:gd name="connsiteX10" fmla="*/ 7170 w 836226"/>
              <a:gd name="connsiteY10" fmla="*/ 122248 h 433144"/>
              <a:gd name="connsiteX11" fmla="*/ 7170 w 836226"/>
              <a:gd name="connsiteY11" fmla="*/ 207592 h 433144"/>
              <a:gd name="connsiteX12" fmla="*/ 13266 w 836226"/>
              <a:gd name="connsiteY12" fmla="*/ 231976 h 433144"/>
              <a:gd name="connsiteX13" fmla="*/ 43746 w 836226"/>
              <a:gd name="connsiteY13" fmla="*/ 268552 h 433144"/>
              <a:gd name="connsiteX14" fmla="*/ 86418 w 836226"/>
              <a:gd name="connsiteY14" fmla="*/ 311224 h 433144"/>
              <a:gd name="connsiteX15" fmla="*/ 110802 w 836226"/>
              <a:gd name="connsiteY15" fmla="*/ 317320 h 433144"/>
              <a:gd name="connsiteX16" fmla="*/ 153474 w 836226"/>
              <a:gd name="connsiteY16" fmla="*/ 353896 h 433144"/>
              <a:gd name="connsiteX17" fmla="*/ 190050 w 836226"/>
              <a:gd name="connsiteY17" fmla="*/ 378280 h 433144"/>
              <a:gd name="connsiteX18" fmla="*/ 232722 w 836226"/>
              <a:gd name="connsiteY18" fmla="*/ 390472 h 433144"/>
              <a:gd name="connsiteX19" fmla="*/ 257106 w 836226"/>
              <a:gd name="connsiteY19" fmla="*/ 396568 h 433144"/>
              <a:gd name="connsiteX20" fmla="*/ 324162 w 836226"/>
              <a:gd name="connsiteY20" fmla="*/ 420952 h 433144"/>
              <a:gd name="connsiteX21" fmla="*/ 415602 w 836226"/>
              <a:gd name="connsiteY21" fmla="*/ 433144 h 433144"/>
              <a:gd name="connsiteX22" fmla="*/ 586290 w 836226"/>
              <a:gd name="connsiteY22" fmla="*/ 427048 h 433144"/>
              <a:gd name="connsiteX23" fmla="*/ 604578 w 836226"/>
              <a:gd name="connsiteY23" fmla="*/ 414856 h 433144"/>
              <a:gd name="connsiteX24" fmla="*/ 628962 w 836226"/>
              <a:gd name="connsiteY24" fmla="*/ 408760 h 433144"/>
              <a:gd name="connsiteX25" fmla="*/ 683826 w 836226"/>
              <a:gd name="connsiteY25" fmla="*/ 390472 h 433144"/>
              <a:gd name="connsiteX26" fmla="*/ 732594 w 836226"/>
              <a:gd name="connsiteY26" fmla="*/ 366088 h 433144"/>
              <a:gd name="connsiteX27" fmla="*/ 775266 w 836226"/>
              <a:gd name="connsiteY27" fmla="*/ 341704 h 433144"/>
              <a:gd name="connsiteX28" fmla="*/ 787458 w 836226"/>
              <a:gd name="connsiteY28" fmla="*/ 317320 h 433144"/>
              <a:gd name="connsiteX29" fmla="*/ 799650 w 836226"/>
              <a:gd name="connsiteY29" fmla="*/ 299032 h 433144"/>
              <a:gd name="connsiteX30" fmla="*/ 824034 w 836226"/>
              <a:gd name="connsiteY30" fmla="*/ 256360 h 433144"/>
              <a:gd name="connsiteX31" fmla="*/ 836226 w 836226"/>
              <a:gd name="connsiteY31" fmla="*/ 201496 h 433144"/>
              <a:gd name="connsiteX32" fmla="*/ 824034 w 836226"/>
              <a:gd name="connsiteY32" fmla="*/ 97864 h 433144"/>
              <a:gd name="connsiteX33" fmla="*/ 787458 w 836226"/>
              <a:gd name="connsiteY33" fmla="*/ 61288 h 433144"/>
              <a:gd name="connsiteX34" fmla="*/ 756978 w 836226"/>
              <a:gd name="connsiteY34" fmla="*/ 30808 h 433144"/>
              <a:gd name="connsiteX35" fmla="*/ 714306 w 836226"/>
              <a:gd name="connsiteY35" fmla="*/ 18616 h 433144"/>
              <a:gd name="connsiteX36" fmla="*/ 696018 w 836226"/>
              <a:gd name="connsiteY36" fmla="*/ 12520 h 433144"/>
              <a:gd name="connsiteX37" fmla="*/ 677730 w 836226"/>
              <a:gd name="connsiteY37" fmla="*/ 328 h 433144"/>
              <a:gd name="connsiteX38" fmla="*/ 586290 w 836226"/>
              <a:gd name="connsiteY38" fmla="*/ 24712 h 433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836226" h="433144">
                <a:moveTo>
                  <a:pt x="586290" y="24712"/>
                </a:moveTo>
                <a:cubicBezTo>
                  <a:pt x="542602" y="26744"/>
                  <a:pt x="472429" y="17461"/>
                  <a:pt x="415602" y="12520"/>
                </a:cubicBezTo>
                <a:cubicBezTo>
                  <a:pt x="378939" y="9332"/>
                  <a:pt x="342675" y="328"/>
                  <a:pt x="305874" y="328"/>
                </a:cubicBezTo>
                <a:cubicBezTo>
                  <a:pt x="267053" y="328"/>
                  <a:pt x="228658" y="8456"/>
                  <a:pt x="190050" y="12520"/>
                </a:cubicBezTo>
                <a:cubicBezTo>
                  <a:pt x="153198" y="21733"/>
                  <a:pt x="173614" y="15967"/>
                  <a:pt x="129090" y="30808"/>
                </a:cubicBezTo>
                <a:cubicBezTo>
                  <a:pt x="122994" y="32840"/>
                  <a:pt x="116149" y="33340"/>
                  <a:pt x="110802" y="36904"/>
                </a:cubicBezTo>
                <a:lnTo>
                  <a:pt x="74226" y="61288"/>
                </a:lnTo>
                <a:lnTo>
                  <a:pt x="55938" y="73480"/>
                </a:lnTo>
                <a:cubicBezTo>
                  <a:pt x="49842" y="77544"/>
                  <a:pt x="42831" y="80491"/>
                  <a:pt x="37650" y="85672"/>
                </a:cubicBezTo>
                <a:cubicBezTo>
                  <a:pt x="31554" y="91768"/>
                  <a:pt x="24881" y="97337"/>
                  <a:pt x="19362" y="103960"/>
                </a:cubicBezTo>
                <a:cubicBezTo>
                  <a:pt x="14672" y="109588"/>
                  <a:pt x="11234" y="116152"/>
                  <a:pt x="7170" y="122248"/>
                </a:cubicBezTo>
                <a:cubicBezTo>
                  <a:pt x="-3104" y="163342"/>
                  <a:pt x="-1650" y="145855"/>
                  <a:pt x="7170" y="207592"/>
                </a:cubicBezTo>
                <a:cubicBezTo>
                  <a:pt x="8355" y="215886"/>
                  <a:pt x="9966" y="224275"/>
                  <a:pt x="13266" y="231976"/>
                </a:cubicBezTo>
                <a:cubicBezTo>
                  <a:pt x="20965" y="249940"/>
                  <a:pt x="31191" y="253905"/>
                  <a:pt x="43746" y="268552"/>
                </a:cubicBezTo>
                <a:cubicBezTo>
                  <a:pt x="62034" y="289888"/>
                  <a:pt x="60002" y="298016"/>
                  <a:pt x="86418" y="311224"/>
                </a:cubicBezTo>
                <a:cubicBezTo>
                  <a:pt x="93912" y="314971"/>
                  <a:pt x="102674" y="315288"/>
                  <a:pt x="110802" y="317320"/>
                </a:cubicBezTo>
                <a:cubicBezTo>
                  <a:pt x="130523" y="346902"/>
                  <a:pt x="115164" y="329517"/>
                  <a:pt x="153474" y="353896"/>
                </a:cubicBezTo>
                <a:cubicBezTo>
                  <a:pt x="165836" y="361763"/>
                  <a:pt x="175835" y="374726"/>
                  <a:pt x="190050" y="378280"/>
                </a:cubicBezTo>
                <a:cubicBezTo>
                  <a:pt x="266278" y="397337"/>
                  <a:pt x="171504" y="372981"/>
                  <a:pt x="232722" y="390472"/>
                </a:cubicBezTo>
                <a:cubicBezTo>
                  <a:pt x="240778" y="392774"/>
                  <a:pt x="249261" y="393626"/>
                  <a:pt x="257106" y="396568"/>
                </a:cubicBezTo>
                <a:cubicBezTo>
                  <a:pt x="309942" y="416381"/>
                  <a:pt x="247975" y="404626"/>
                  <a:pt x="324162" y="420952"/>
                </a:cubicBezTo>
                <a:cubicBezTo>
                  <a:pt x="335940" y="423476"/>
                  <a:pt x="406292" y="431980"/>
                  <a:pt x="415602" y="433144"/>
                </a:cubicBezTo>
                <a:cubicBezTo>
                  <a:pt x="472498" y="431112"/>
                  <a:pt x="529622" y="432532"/>
                  <a:pt x="586290" y="427048"/>
                </a:cubicBezTo>
                <a:cubicBezTo>
                  <a:pt x="593582" y="426342"/>
                  <a:pt x="597844" y="417742"/>
                  <a:pt x="604578" y="414856"/>
                </a:cubicBezTo>
                <a:cubicBezTo>
                  <a:pt x="612279" y="411556"/>
                  <a:pt x="620954" y="411224"/>
                  <a:pt x="628962" y="408760"/>
                </a:cubicBezTo>
                <a:cubicBezTo>
                  <a:pt x="647387" y="403091"/>
                  <a:pt x="666584" y="399093"/>
                  <a:pt x="683826" y="390472"/>
                </a:cubicBezTo>
                <a:cubicBezTo>
                  <a:pt x="700082" y="382344"/>
                  <a:pt x="717472" y="376170"/>
                  <a:pt x="732594" y="366088"/>
                </a:cubicBezTo>
                <a:cubicBezTo>
                  <a:pt x="758443" y="348855"/>
                  <a:pt x="744329" y="357173"/>
                  <a:pt x="775266" y="341704"/>
                </a:cubicBezTo>
                <a:cubicBezTo>
                  <a:pt x="779330" y="333576"/>
                  <a:pt x="782949" y="325210"/>
                  <a:pt x="787458" y="317320"/>
                </a:cubicBezTo>
                <a:cubicBezTo>
                  <a:pt x="791093" y="310959"/>
                  <a:pt x="796373" y="305585"/>
                  <a:pt x="799650" y="299032"/>
                </a:cubicBezTo>
                <a:cubicBezTo>
                  <a:pt x="822922" y="252488"/>
                  <a:pt x="779813" y="315322"/>
                  <a:pt x="824034" y="256360"/>
                </a:cubicBezTo>
                <a:cubicBezTo>
                  <a:pt x="826385" y="246956"/>
                  <a:pt x="836226" y="209235"/>
                  <a:pt x="836226" y="201496"/>
                </a:cubicBezTo>
                <a:cubicBezTo>
                  <a:pt x="836226" y="195613"/>
                  <a:pt x="834425" y="122109"/>
                  <a:pt x="824034" y="97864"/>
                </a:cubicBezTo>
                <a:cubicBezTo>
                  <a:pt x="813259" y="72723"/>
                  <a:pt x="807923" y="81753"/>
                  <a:pt x="787458" y="61288"/>
                </a:cubicBezTo>
                <a:cubicBezTo>
                  <a:pt x="763074" y="36904"/>
                  <a:pt x="789490" y="47064"/>
                  <a:pt x="756978" y="30808"/>
                </a:cubicBezTo>
                <a:cubicBezTo>
                  <a:pt x="747234" y="25936"/>
                  <a:pt x="723421" y="21220"/>
                  <a:pt x="714306" y="18616"/>
                </a:cubicBezTo>
                <a:cubicBezTo>
                  <a:pt x="708127" y="16851"/>
                  <a:pt x="701765" y="15394"/>
                  <a:pt x="696018" y="12520"/>
                </a:cubicBezTo>
                <a:cubicBezTo>
                  <a:pt x="689465" y="9243"/>
                  <a:pt x="685029" y="963"/>
                  <a:pt x="677730" y="328"/>
                </a:cubicBezTo>
                <a:cubicBezTo>
                  <a:pt x="637243" y="-3193"/>
                  <a:pt x="629978" y="22680"/>
                  <a:pt x="586290" y="24712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5" name="Puolivapaa piirto 14"/>
          <p:cNvSpPr/>
          <p:nvPr/>
        </p:nvSpPr>
        <p:spPr>
          <a:xfrm>
            <a:off x="3933056" y="6516216"/>
            <a:ext cx="836226" cy="433144"/>
          </a:xfrm>
          <a:custGeom>
            <a:avLst/>
            <a:gdLst>
              <a:gd name="connsiteX0" fmla="*/ 586290 w 836226"/>
              <a:gd name="connsiteY0" fmla="*/ 24712 h 433144"/>
              <a:gd name="connsiteX1" fmla="*/ 415602 w 836226"/>
              <a:gd name="connsiteY1" fmla="*/ 12520 h 433144"/>
              <a:gd name="connsiteX2" fmla="*/ 305874 w 836226"/>
              <a:gd name="connsiteY2" fmla="*/ 328 h 433144"/>
              <a:gd name="connsiteX3" fmla="*/ 190050 w 836226"/>
              <a:gd name="connsiteY3" fmla="*/ 12520 h 433144"/>
              <a:gd name="connsiteX4" fmla="*/ 129090 w 836226"/>
              <a:gd name="connsiteY4" fmla="*/ 30808 h 433144"/>
              <a:gd name="connsiteX5" fmla="*/ 110802 w 836226"/>
              <a:gd name="connsiteY5" fmla="*/ 36904 h 433144"/>
              <a:gd name="connsiteX6" fmla="*/ 74226 w 836226"/>
              <a:gd name="connsiteY6" fmla="*/ 61288 h 433144"/>
              <a:gd name="connsiteX7" fmla="*/ 55938 w 836226"/>
              <a:gd name="connsiteY7" fmla="*/ 73480 h 433144"/>
              <a:gd name="connsiteX8" fmla="*/ 37650 w 836226"/>
              <a:gd name="connsiteY8" fmla="*/ 85672 h 433144"/>
              <a:gd name="connsiteX9" fmla="*/ 19362 w 836226"/>
              <a:gd name="connsiteY9" fmla="*/ 103960 h 433144"/>
              <a:gd name="connsiteX10" fmla="*/ 7170 w 836226"/>
              <a:gd name="connsiteY10" fmla="*/ 122248 h 433144"/>
              <a:gd name="connsiteX11" fmla="*/ 7170 w 836226"/>
              <a:gd name="connsiteY11" fmla="*/ 207592 h 433144"/>
              <a:gd name="connsiteX12" fmla="*/ 13266 w 836226"/>
              <a:gd name="connsiteY12" fmla="*/ 231976 h 433144"/>
              <a:gd name="connsiteX13" fmla="*/ 43746 w 836226"/>
              <a:gd name="connsiteY13" fmla="*/ 268552 h 433144"/>
              <a:gd name="connsiteX14" fmla="*/ 86418 w 836226"/>
              <a:gd name="connsiteY14" fmla="*/ 311224 h 433144"/>
              <a:gd name="connsiteX15" fmla="*/ 110802 w 836226"/>
              <a:gd name="connsiteY15" fmla="*/ 317320 h 433144"/>
              <a:gd name="connsiteX16" fmla="*/ 153474 w 836226"/>
              <a:gd name="connsiteY16" fmla="*/ 353896 h 433144"/>
              <a:gd name="connsiteX17" fmla="*/ 190050 w 836226"/>
              <a:gd name="connsiteY17" fmla="*/ 378280 h 433144"/>
              <a:gd name="connsiteX18" fmla="*/ 232722 w 836226"/>
              <a:gd name="connsiteY18" fmla="*/ 390472 h 433144"/>
              <a:gd name="connsiteX19" fmla="*/ 257106 w 836226"/>
              <a:gd name="connsiteY19" fmla="*/ 396568 h 433144"/>
              <a:gd name="connsiteX20" fmla="*/ 324162 w 836226"/>
              <a:gd name="connsiteY20" fmla="*/ 420952 h 433144"/>
              <a:gd name="connsiteX21" fmla="*/ 415602 w 836226"/>
              <a:gd name="connsiteY21" fmla="*/ 433144 h 433144"/>
              <a:gd name="connsiteX22" fmla="*/ 586290 w 836226"/>
              <a:gd name="connsiteY22" fmla="*/ 427048 h 433144"/>
              <a:gd name="connsiteX23" fmla="*/ 604578 w 836226"/>
              <a:gd name="connsiteY23" fmla="*/ 414856 h 433144"/>
              <a:gd name="connsiteX24" fmla="*/ 628962 w 836226"/>
              <a:gd name="connsiteY24" fmla="*/ 408760 h 433144"/>
              <a:gd name="connsiteX25" fmla="*/ 683826 w 836226"/>
              <a:gd name="connsiteY25" fmla="*/ 390472 h 433144"/>
              <a:gd name="connsiteX26" fmla="*/ 732594 w 836226"/>
              <a:gd name="connsiteY26" fmla="*/ 366088 h 433144"/>
              <a:gd name="connsiteX27" fmla="*/ 775266 w 836226"/>
              <a:gd name="connsiteY27" fmla="*/ 341704 h 433144"/>
              <a:gd name="connsiteX28" fmla="*/ 787458 w 836226"/>
              <a:gd name="connsiteY28" fmla="*/ 317320 h 433144"/>
              <a:gd name="connsiteX29" fmla="*/ 799650 w 836226"/>
              <a:gd name="connsiteY29" fmla="*/ 299032 h 433144"/>
              <a:gd name="connsiteX30" fmla="*/ 824034 w 836226"/>
              <a:gd name="connsiteY30" fmla="*/ 256360 h 433144"/>
              <a:gd name="connsiteX31" fmla="*/ 836226 w 836226"/>
              <a:gd name="connsiteY31" fmla="*/ 201496 h 433144"/>
              <a:gd name="connsiteX32" fmla="*/ 824034 w 836226"/>
              <a:gd name="connsiteY32" fmla="*/ 97864 h 433144"/>
              <a:gd name="connsiteX33" fmla="*/ 787458 w 836226"/>
              <a:gd name="connsiteY33" fmla="*/ 61288 h 433144"/>
              <a:gd name="connsiteX34" fmla="*/ 756978 w 836226"/>
              <a:gd name="connsiteY34" fmla="*/ 30808 h 433144"/>
              <a:gd name="connsiteX35" fmla="*/ 714306 w 836226"/>
              <a:gd name="connsiteY35" fmla="*/ 18616 h 433144"/>
              <a:gd name="connsiteX36" fmla="*/ 696018 w 836226"/>
              <a:gd name="connsiteY36" fmla="*/ 12520 h 433144"/>
              <a:gd name="connsiteX37" fmla="*/ 677730 w 836226"/>
              <a:gd name="connsiteY37" fmla="*/ 328 h 433144"/>
              <a:gd name="connsiteX38" fmla="*/ 586290 w 836226"/>
              <a:gd name="connsiteY38" fmla="*/ 24712 h 433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836226" h="433144">
                <a:moveTo>
                  <a:pt x="586290" y="24712"/>
                </a:moveTo>
                <a:cubicBezTo>
                  <a:pt x="542602" y="26744"/>
                  <a:pt x="472429" y="17461"/>
                  <a:pt x="415602" y="12520"/>
                </a:cubicBezTo>
                <a:cubicBezTo>
                  <a:pt x="378939" y="9332"/>
                  <a:pt x="342675" y="328"/>
                  <a:pt x="305874" y="328"/>
                </a:cubicBezTo>
                <a:cubicBezTo>
                  <a:pt x="267053" y="328"/>
                  <a:pt x="228658" y="8456"/>
                  <a:pt x="190050" y="12520"/>
                </a:cubicBezTo>
                <a:cubicBezTo>
                  <a:pt x="153198" y="21733"/>
                  <a:pt x="173614" y="15967"/>
                  <a:pt x="129090" y="30808"/>
                </a:cubicBezTo>
                <a:cubicBezTo>
                  <a:pt x="122994" y="32840"/>
                  <a:pt x="116149" y="33340"/>
                  <a:pt x="110802" y="36904"/>
                </a:cubicBezTo>
                <a:lnTo>
                  <a:pt x="74226" y="61288"/>
                </a:lnTo>
                <a:lnTo>
                  <a:pt x="55938" y="73480"/>
                </a:lnTo>
                <a:cubicBezTo>
                  <a:pt x="49842" y="77544"/>
                  <a:pt x="42831" y="80491"/>
                  <a:pt x="37650" y="85672"/>
                </a:cubicBezTo>
                <a:cubicBezTo>
                  <a:pt x="31554" y="91768"/>
                  <a:pt x="24881" y="97337"/>
                  <a:pt x="19362" y="103960"/>
                </a:cubicBezTo>
                <a:cubicBezTo>
                  <a:pt x="14672" y="109588"/>
                  <a:pt x="11234" y="116152"/>
                  <a:pt x="7170" y="122248"/>
                </a:cubicBezTo>
                <a:cubicBezTo>
                  <a:pt x="-3104" y="163342"/>
                  <a:pt x="-1650" y="145855"/>
                  <a:pt x="7170" y="207592"/>
                </a:cubicBezTo>
                <a:cubicBezTo>
                  <a:pt x="8355" y="215886"/>
                  <a:pt x="9966" y="224275"/>
                  <a:pt x="13266" y="231976"/>
                </a:cubicBezTo>
                <a:cubicBezTo>
                  <a:pt x="20965" y="249940"/>
                  <a:pt x="31191" y="253905"/>
                  <a:pt x="43746" y="268552"/>
                </a:cubicBezTo>
                <a:cubicBezTo>
                  <a:pt x="62034" y="289888"/>
                  <a:pt x="60002" y="298016"/>
                  <a:pt x="86418" y="311224"/>
                </a:cubicBezTo>
                <a:cubicBezTo>
                  <a:pt x="93912" y="314971"/>
                  <a:pt x="102674" y="315288"/>
                  <a:pt x="110802" y="317320"/>
                </a:cubicBezTo>
                <a:cubicBezTo>
                  <a:pt x="130523" y="346902"/>
                  <a:pt x="115164" y="329517"/>
                  <a:pt x="153474" y="353896"/>
                </a:cubicBezTo>
                <a:cubicBezTo>
                  <a:pt x="165836" y="361763"/>
                  <a:pt x="175835" y="374726"/>
                  <a:pt x="190050" y="378280"/>
                </a:cubicBezTo>
                <a:cubicBezTo>
                  <a:pt x="266278" y="397337"/>
                  <a:pt x="171504" y="372981"/>
                  <a:pt x="232722" y="390472"/>
                </a:cubicBezTo>
                <a:cubicBezTo>
                  <a:pt x="240778" y="392774"/>
                  <a:pt x="249261" y="393626"/>
                  <a:pt x="257106" y="396568"/>
                </a:cubicBezTo>
                <a:cubicBezTo>
                  <a:pt x="309942" y="416381"/>
                  <a:pt x="247975" y="404626"/>
                  <a:pt x="324162" y="420952"/>
                </a:cubicBezTo>
                <a:cubicBezTo>
                  <a:pt x="335940" y="423476"/>
                  <a:pt x="406292" y="431980"/>
                  <a:pt x="415602" y="433144"/>
                </a:cubicBezTo>
                <a:cubicBezTo>
                  <a:pt x="472498" y="431112"/>
                  <a:pt x="529622" y="432532"/>
                  <a:pt x="586290" y="427048"/>
                </a:cubicBezTo>
                <a:cubicBezTo>
                  <a:pt x="593582" y="426342"/>
                  <a:pt x="597844" y="417742"/>
                  <a:pt x="604578" y="414856"/>
                </a:cubicBezTo>
                <a:cubicBezTo>
                  <a:pt x="612279" y="411556"/>
                  <a:pt x="620954" y="411224"/>
                  <a:pt x="628962" y="408760"/>
                </a:cubicBezTo>
                <a:cubicBezTo>
                  <a:pt x="647387" y="403091"/>
                  <a:pt x="666584" y="399093"/>
                  <a:pt x="683826" y="390472"/>
                </a:cubicBezTo>
                <a:cubicBezTo>
                  <a:pt x="700082" y="382344"/>
                  <a:pt x="717472" y="376170"/>
                  <a:pt x="732594" y="366088"/>
                </a:cubicBezTo>
                <a:cubicBezTo>
                  <a:pt x="758443" y="348855"/>
                  <a:pt x="744329" y="357173"/>
                  <a:pt x="775266" y="341704"/>
                </a:cubicBezTo>
                <a:cubicBezTo>
                  <a:pt x="779330" y="333576"/>
                  <a:pt x="782949" y="325210"/>
                  <a:pt x="787458" y="317320"/>
                </a:cubicBezTo>
                <a:cubicBezTo>
                  <a:pt x="791093" y="310959"/>
                  <a:pt x="796373" y="305585"/>
                  <a:pt x="799650" y="299032"/>
                </a:cubicBezTo>
                <a:cubicBezTo>
                  <a:pt x="822922" y="252488"/>
                  <a:pt x="779813" y="315322"/>
                  <a:pt x="824034" y="256360"/>
                </a:cubicBezTo>
                <a:cubicBezTo>
                  <a:pt x="826385" y="246956"/>
                  <a:pt x="836226" y="209235"/>
                  <a:pt x="836226" y="201496"/>
                </a:cubicBezTo>
                <a:cubicBezTo>
                  <a:pt x="836226" y="195613"/>
                  <a:pt x="834425" y="122109"/>
                  <a:pt x="824034" y="97864"/>
                </a:cubicBezTo>
                <a:cubicBezTo>
                  <a:pt x="813259" y="72723"/>
                  <a:pt x="807923" y="81753"/>
                  <a:pt x="787458" y="61288"/>
                </a:cubicBezTo>
                <a:cubicBezTo>
                  <a:pt x="763074" y="36904"/>
                  <a:pt x="789490" y="47064"/>
                  <a:pt x="756978" y="30808"/>
                </a:cubicBezTo>
                <a:cubicBezTo>
                  <a:pt x="747234" y="25936"/>
                  <a:pt x="723421" y="21220"/>
                  <a:pt x="714306" y="18616"/>
                </a:cubicBezTo>
                <a:cubicBezTo>
                  <a:pt x="708127" y="16851"/>
                  <a:pt x="701765" y="15394"/>
                  <a:pt x="696018" y="12520"/>
                </a:cubicBezTo>
                <a:cubicBezTo>
                  <a:pt x="689465" y="9243"/>
                  <a:pt x="685029" y="963"/>
                  <a:pt x="677730" y="328"/>
                </a:cubicBezTo>
                <a:cubicBezTo>
                  <a:pt x="637243" y="-3193"/>
                  <a:pt x="629978" y="22680"/>
                  <a:pt x="586290" y="24712"/>
                </a:cubicBezTo>
                <a:close/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16" name="Suora nuoliyhdysviiva 15"/>
          <p:cNvCxnSpPr/>
          <p:nvPr/>
        </p:nvCxnSpPr>
        <p:spPr>
          <a:xfrm flipH="1" flipV="1">
            <a:off x="3356992" y="3635896"/>
            <a:ext cx="720080" cy="273630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3556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243</Words>
  <Application>Microsoft Office PowerPoint</Application>
  <PresentationFormat>Näytössä katseltava diaesitys (4:3)</PresentationFormat>
  <Paragraphs>53</Paragraphs>
  <Slides>5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6" baseType="lpstr">
      <vt:lpstr>Office-teema</vt:lpstr>
      <vt:lpstr>PowerPoint-esitys</vt:lpstr>
      <vt:lpstr>PowerPoint-esitys</vt:lpstr>
      <vt:lpstr>PowerPoint-esitys</vt:lpstr>
      <vt:lpstr>PowerPoint-esitys</vt:lpstr>
      <vt:lpstr>PowerPoint-esitys</vt:lpstr>
    </vt:vector>
  </TitlesOfParts>
  <Company>Saimaan Talous ja Tieto Oy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Pöllänen Ari</dc:creator>
  <cp:lastModifiedBy>Pöllänen Ari</cp:lastModifiedBy>
  <cp:revision>19</cp:revision>
  <dcterms:created xsi:type="dcterms:W3CDTF">2017-04-25T10:20:53Z</dcterms:created>
  <dcterms:modified xsi:type="dcterms:W3CDTF">2017-04-27T11:24:50Z</dcterms:modified>
</cp:coreProperties>
</file>